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86" r:id="rId2"/>
  </p:sldIdLst>
  <p:sldSz cx="21551900" cy="27432000"/>
  <p:notesSz cx="6858000" cy="9144000"/>
  <p:defaultTextStyle>
    <a:defPPr>
      <a:defRPr lang="en-US"/>
    </a:defPPr>
    <a:lvl1pPr marL="0" algn="l" defTabSz="2194210" rtl="0" eaLnBrk="1" latinLnBrk="0" hangingPunct="1">
      <a:defRPr sz="4320" kern="1200">
        <a:solidFill>
          <a:schemeClr val="tx1"/>
        </a:solidFill>
        <a:latin typeface="+mn-lt"/>
        <a:ea typeface="+mn-ea"/>
        <a:cs typeface="+mn-cs"/>
      </a:defRPr>
    </a:lvl1pPr>
    <a:lvl2pPr marL="1097105" algn="l" defTabSz="2194210" rtl="0" eaLnBrk="1" latinLnBrk="0" hangingPunct="1">
      <a:defRPr sz="4320" kern="1200">
        <a:solidFill>
          <a:schemeClr val="tx1"/>
        </a:solidFill>
        <a:latin typeface="+mn-lt"/>
        <a:ea typeface="+mn-ea"/>
        <a:cs typeface="+mn-cs"/>
      </a:defRPr>
    </a:lvl2pPr>
    <a:lvl3pPr marL="2194210" algn="l" defTabSz="2194210" rtl="0" eaLnBrk="1" latinLnBrk="0" hangingPunct="1">
      <a:defRPr sz="4320" kern="1200">
        <a:solidFill>
          <a:schemeClr val="tx1"/>
        </a:solidFill>
        <a:latin typeface="+mn-lt"/>
        <a:ea typeface="+mn-ea"/>
        <a:cs typeface="+mn-cs"/>
      </a:defRPr>
    </a:lvl3pPr>
    <a:lvl4pPr marL="3291314" algn="l" defTabSz="2194210" rtl="0" eaLnBrk="1" latinLnBrk="0" hangingPunct="1">
      <a:defRPr sz="4320" kern="1200">
        <a:solidFill>
          <a:schemeClr val="tx1"/>
        </a:solidFill>
        <a:latin typeface="+mn-lt"/>
        <a:ea typeface="+mn-ea"/>
        <a:cs typeface="+mn-cs"/>
      </a:defRPr>
    </a:lvl4pPr>
    <a:lvl5pPr marL="4388417" algn="l" defTabSz="2194210" rtl="0" eaLnBrk="1" latinLnBrk="0" hangingPunct="1">
      <a:defRPr sz="4320" kern="1200">
        <a:solidFill>
          <a:schemeClr val="tx1"/>
        </a:solidFill>
        <a:latin typeface="+mn-lt"/>
        <a:ea typeface="+mn-ea"/>
        <a:cs typeface="+mn-cs"/>
      </a:defRPr>
    </a:lvl5pPr>
    <a:lvl6pPr marL="5485522" algn="l" defTabSz="2194210" rtl="0" eaLnBrk="1" latinLnBrk="0" hangingPunct="1">
      <a:defRPr sz="4320" kern="1200">
        <a:solidFill>
          <a:schemeClr val="tx1"/>
        </a:solidFill>
        <a:latin typeface="+mn-lt"/>
        <a:ea typeface="+mn-ea"/>
        <a:cs typeface="+mn-cs"/>
      </a:defRPr>
    </a:lvl6pPr>
    <a:lvl7pPr marL="6582626" algn="l" defTabSz="2194210" rtl="0" eaLnBrk="1" latinLnBrk="0" hangingPunct="1">
      <a:defRPr sz="4320" kern="1200">
        <a:solidFill>
          <a:schemeClr val="tx1"/>
        </a:solidFill>
        <a:latin typeface="+mn-lt"/>
        <a:ea typeface="+mn-ea"/>
        <a:cs typeface="+mn-cs"/>
      </a:defRPr>
    </a:lvl7pPr>
    <a:lvl8pPr marL="7679731" algn="l" defTabSz="2194210" rtl="0" eaLnBrk="1" latinLnBrk="0" hangingPunct="1">
      <a:defRPr sz="4320" kern="1200">
        <a:solidFill>
          <a:schemeClr val="tx1"/>
        </a:solidFill>
        <a:latin typeface="+mn-lt"/>
        <a:ea typeface="+mn-ea"/>
        <a:cs typeface="+mn-cs"/>
      </a:defRPr>
    </a:lvl8pPr>
    <a:lvl9pPr marL="8776836" algn="l" defTabSz="2194210" rtl="0" eaLnBrk="1" latinLnBrk="0" hangingPunct="1">
      <a:defRPr sz="432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722"/>
  </p:normalViewPr>
  <p:slideViewPr>
    <p:cSldViewPr snapToGrid="0" snapToObjects="1">
      <p:cViewPr>
        <p:scale>
          <a:sx n="50" d="100"/>
          <a:sy n="50" d="100"/>
        </p:scale>
        <p:origin x="248"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hdphoto2.wdp>
</file>

<file path=ppt/media/hdphoto3.wdp>
</file>

<file path=ppt/media/hdphoto4.wdp>
</file>

<file path=ppt/media/hdphoto5.wdp>
</file>

<file path=ppt/media/image1.png>
</file>

<file path=ppt/media/image10.tiff>
</file>

<file path=ppt/media/image11.pn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51B0F4-C016-FB4A-9A39-FA101A03D48E}" type="datetimeFigureOut">
              <a:rPr lang="en-US" smtClean="0"/>
              <a:t>8/27/18</a:t>
            </a:fld>
            <a:endParaRPr lang="en-US"/>
          </a:p>
        </p:txBody>
      </p:sp>
      <p:sp>
        <p:nvSpPr>
          <p:cNvPr id="4" name="Slide Image Placeholder 3"/>
          <p:cNvSpPr>
            <a:spLocks noGrp="1" noRot="1" noChangeAspect="1"/>
          </p:cNvSpPr>
          <p:nvPr>
            <p:ph type="sldImg" idx="2"/>
          </p:nvPr>
        </p:nvSpPr>
        <p:spPr>
          <a:xfrm>
            <a:off x="2217738" y="1143000"/>
            <a:ext cx="24225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327694-1168-F94E-8B68-CCD637C9F77E}" type="slidenum">
              <a:rPr lang="en-US" smtClean="0"/>
              <a:t>‹#›</a:t>
            </a:fld>
            <a:endParaRPr lang="en-US"/>
          </a:p>
        </p:txBody>
      </p:sp>
    </p:spTree>
    <p:extLst>
      <p:ext uri="{BB962C8B-B14F-4D97-AF65-F5344CB8AC3E}">
        <p14:creationId xmlns:p14="http://schemas.microsoft.com/office/powerpoint/2010/main" val="159521067"/>
      </p:ext>
    </p:extLst>
  </p:cSld>
  <p:clrMap bg1="lt1" tx1="dk1" bg2="lt2" tx2="dk2" accent1="accent1" accent2="accent2" accent3="accent3" accent4="accent4" accent5="accent5" accent6="accent6" hlink="hlink" folHlink="folHlink"/>
  <p:notesStyle>
    <a:lvl1pPr marL="0" algn="l" defTabSz="2194210" rtl="0" eaLnBrk="1" latinLnBrk="0" hangingPunct="1">
      <a:defRPr sz="2880" kern="1200">
        <a:solidFill>
          <a:schemeClr val="tx1"/>
        </a:solidFill>
        <a:latin typeface="+mn-lt"/>
        <a:ea typeface="+mn-ea"/>
        <a:cs typeface="+mn-cs"/>
      </a:defRPr>
    </a:lvl1pPr>
    <a:lvl2pPr marL="1097105" algn="l" defTabSz="2194210" rtl="0" eaLnBrk="1" latinLnBrk="0" hangingPunct="1">
      <a:defRPr sz="2880" kern="1200">
        <a:solidFill>
          <a:schemeClr val="tx1"/>
        </a:solidFill>
        <a:latin typeface="+mn-lt"/>
        <a:ea typeface="+mn-ea"/>
        <a:cs typeface="+mn-cs"/>
      </a:defRPr>
    </a:lvl2pPr>
    <a:lvl3pPr marL="2194210" algn="l" defTabSz="2194210" rtl="0" eaLnBrk="1" latinLnBrk="0" hangingPunct="1">
      <a:defRPr sz="2880" kern="1200">
        <a:solidFill>
          <a:schemeClr val="tx1"/>
        </a:solidFill>
        <a:latin typeface="+mn-lt"/>
        <a:ea typeface="+mn-ea"/>
        <a:cs typeface="+mn-cs"/>
      </a:defRPr>
    </a:lvl3pPr>
    <a:lvl4pPr marL="3291314" algn="l" defTabSz="2194210" rtl="0" eaLnBrk="1" latinLnBrk="0" hangingPunct="1">
      <a:defRPr sz="2880" kern="1200">
        <a:solidFill>
          <a:schemeClr val="tx1"/>
        </a:solidFill>
        <a:latin typeface="+mn-lt"/>
        <a:ea typeface="+mn-ea"/>
        <a:cs typeface="+mn-cs"/>
      </a:defRPr>
    </a:lvl4pPr>
    <a:lvl5pPr marL="4388417" algn="l" defTabSz="2194210" rtl="0" eaLnBrk="1" latinLnBrk="0" hangingPunct="1">
      <a:defRPr sz="2880" kern="1200">
        <a:solidFill>
          <a:schemeClr val="tx1"/>
        </a:solidFill>
        <a:latin typeface="+mn-lt"/>
        <a:ea typeface="+mn-ea"/>
        <a:cs typeface="+mn-cs"/>
      </a:defRPr>
    </a:lvl5pPr>
    <a:lvl6pPr marL="5485522" algn="l" defTabSz="2194210" rtl="0" eaLnBrk="1" latinLnBrk="0" hangingPunct="1">
      <a:defRPr sz="2880" kern="1200">
        <a:solidFill>
          <a:schemeClr val="tx1"/>
        </a:solidFill>
        <a:latin typeface="+mn-lt"/>
        <a:ea typeface="+mn-ea"/>
        <a:cs typeface="+mn-cs"/>
      </a:defRPr>
    </a:lvl6pPr>
    <a:lvl7pPr marL="6582626" algn="l" defTabSz="2194210" rtl="0" eaLnBrk="1" latinLnBrk="0" hangingPunct="1">
      <a:defRPr sz="2880" kern="1200">
        <a:solidFill>
          <a:schemeClr val="tx1"/>
        </a:solidFill>
        <a:latin typeface="+mn-lt"/>
        <a:ea typeface="+mn-ea"/>
        <a:cs typeface="+mn-cs"/>
      </a:defRPr>
    </a:lvl7pPr>
    <a:lvl8pPr marL="7679731" algn="l" defTabSz="2194210" rtl="0" eaLnBrk="1" latinLnBrk="0" hangingPunct="1">
      <a:defRPr sz="2880" kern="1200">
        <a:solidFill>
          <a:schemeClr val="tx1"/>
        </a:solidFill>
        <a:latin typeface="+mn-lt"/>
        <a:ea typeface="+mn-ea"/>
        <a:cs typeface="+mn-cs"/>
      </a:defRPr>
    </a:lvl8pPr>
    <a:lvl9pPr marL="8776836" algn="l" defTabSz="2194210" rtl="0" eaLnBrk="1" latinLnBrk="0" hangingPunct="1">
      <a:defRPr sz="288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7738" y="1143000"/>
            <a:ext cx="242252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327694-1168-F94E-8B68-CCD637C9F77E}" type="slidenum">
              <a:rPr lang="en-US" smtClean="0"/>
              <a:t>1</a:t>
            </a:fld>
            <a:endParaRPr lang="en-US"/>
          </a:p>
        </p:txBody>
      </p:sp>
    </p:spTree>
    <p:extLst>
      <p:ext uri="{BB962C8B-B14F-4D97-AF65-F5344CB8AC3E}">
        <p14:creationId xmlns:p14="http://schemas.microsoft.com/office/powerpoint/2010/main" val="1750395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16393" y="4489452"/>
            <a:ext cx="18319115" cy="9550400"/>
          </a:xfrm>
        </p:spPr>
        <p:txBody>
          <a:bodyPr anchor="b"/>
          <a:lstStyle>
            <a:lvl1pPr algn="ctr">
              <a:defRPr sz="14141"/>
            </a:lvl1pPr>
          </a:lstStyle>
          <a:p>
            <a:r>
              <a:rPr lang="en-US" smtClean="0"/>
              <a:t>Click to edit Master title style</a:t>
            </a:r>
            <a:endParaRPr lang="en-US" dirty="0"/>
          </a:p>
        </p:txBody>
      </p:sp>
      <p:sp>
        <p:nvSpPr>
          <p:cNvPr id="3" name="Subtitle 2"/>
          <p:cNvSpPr>
            <a:spLocks noGrp="1"/>
          </p:cNvSpPr>
          <p:nvPr>
            <p:ph type="subTitle" idx="1"/>
          </p:nvPr>
        </p:nvSpPr>
        <p:spPr>
          <a:xfrm>
            <a:off x="2693988" y="14408152"/>
            <a:ext cx="16163925" cy="6623048"/>
          </a:xfrm>
        </p:spPr>
        <p:txBody>
          <a:bodyPr/>
          <a:lstStyle>
            <a:lvl1pPr marL="0" indent="0" algn="ctr">
              <a:buNone/>
              <a:defRPr sz="5657"/>
            </a:lvl1pPr>
            <a:lvl2pPr marL="1077575" indent="0" algn="ctr">
              <a:buNone/>
              <a:defRPr sz="4714"/>
            </a:lvl2pPr>
            <a:lvl3pPr marL="2155149" indent="0" algn="ctr">
              <a:buNone/>
              <a:defRPr sz="4242"/>
            </a:lvl3pPr>
            <a:lvl4pPr marL="3232724" indent="0" algn="ctr">
              <a:buNone/>
              <a:defRPr sz="3771"/>
            </a:lvl4pPr>
            <a:lvl5pPr marL="4310299" indent="0" algn="ctr">
              <a:buNone/>
              <a:defRPr sz="3771"/>
            </a:lvl5pPr>
            <a:lvl6pPr marL="5387873" indent="0" algn="ctr">
              <a:buNone/>
              <a:defRPr sz="3771"/>
            </a:lvl6pPr>
            <a:lvl7pPr marL="6465448" indent="0" algn="ctr">
              <a:buNone/>
              <a:defRPr sz="3771"/>
            </a:lvl7pPr>
            <a:lvl8pPr marL="7543023" indent="0" algn="ctr">
              <a:buNone/>
              <a:defRPr sz="3771"/>
            </a:lvl8pPr>
            <a:lvl9pPr marL="8620597" indent="0" algn="ctr">
              <a:buNone/>
              <a:defRPr sz="3771"/>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F3A6A26-1050-EF40-A633-8F3606538EBC}"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F3A6A26-1050-EF40-A633-8F3606538EBC}"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423080" y="1460500"/>
            <a:ext cx="4647128" cy="2324735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1694" y="1460500"/>
            <a:ext cx="13671987"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F3A6A26-1050-EF40-A633-8F3606538EBC}"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F3A6A26-1050-EF40-A633-8F3606538EBC}"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70469" y="6838958"/>
            <a:ext cx="18588514" cy="11410948"/>
          </a:xfrm>
        </p:spPr>
        <p:txBody>
          <a:bodyPr anchor="b"/>
          <a:lstStyle>
            <a:lvl1pPr>
              <a:defRPr sz="14141"/>
            </a:lvl1pPr>
          </a:lstStyle>
          <a:p>
            <a:r>
              <a:rPr lang="en-US" smtClean="0"/>
              <a:t>Click to edit Master title style</a:t>
            </a:r>
            <a:endParaRPr lang="en-US" dirty="0"/>
          </a:p>
        </p:txBody>
      </p:sp>
      <p:sp>
        <p:nvSpPr>
          <p:cNvPr id="3" name="Text Placeholder 2"/>
          <p:cNvSpPr>
            <a:spLocks noGrp="1"/>
          </p:cNvSpPr>
          <p:nvPr>
            <p:ph type="body" idx="1"/>
          </p:nvPr>
        </p:nvSpPr>
        <p:spPr>
          <a:xfrm>
            <a:off x="1470469" y="18357858"/>
            <a:ext cx="18588514" cy="6000748"/>
          </a:xfrm>
        </p:spPr>
        <p:txBody>
          <a:bodyPr/>
          <a:lstStyle>
            <a:lvl1pPr marL="0" indent="0">
              <a:buNone/>
              <a:defRPr sz="5657">
                <a:solidFill>
                  <a:schemeClr val="tx1"/>
                </a:solidFill>
              </a:defRPr>
            </a:lvl1pPr>
            <a:lvl2pPr marL="1077575" indent="0">
              <a:buNone/>
              <a:defRPr sz="4714">
                <a:solidFill>
                  <a:schemeClr val="tx1">
                    <a:tint val="75000"/>
                  </a:schemeClr>
                </a:solidFill>
              </a:defRPr>
            </a:lvl2pPr>
            <a:lvl3pPr marL="2155149" indent="0">
              <a:buNone/>
              <a:defRPr sz="4242">
                <a:solidFill>
                  <a:schemeClr val="tx1">
                    <a:tint val="75000"/>
                  </a:schemeClr>
                </a:solidFill>
              </a:defRPr>
            </a:lvl3pPr>
            <a:lvl4pPr marL="3232724" indent="0">
              <a:buNone/>
              <a:defRPr sz="3771">
                <a:solidFill>
                  <a:schemeClr val="tx1">
                    <a:tint val="75000"/>
                  </a:schemeClr>
                </a:solidFill>
              </a:defRPr>
            </a:lvl4pPr>
            <a:lvl5pPr marL="4310299" indent="0">
              <a:buNone/>
              <a:defRPr sz="3771">
                <a:solidFill>
                  <a:schemeClr val="tx1">
                    <a:tint val="75000"/>
                  </a:schemeClr>
                </a:solidFill>
              </a:defRPr>
            </a:lvl5pPr>
            <a:lvl6pPr marL="5387873" indent="0">
              <a:buNone/>
              <a:defRPr sz="3771">
                <a:solidFill>
                  <a:schemeClr val="tx1">
                    <a:tint val="75000"/>
                  </a:schemeClr>
                </a:solidFill>
              </a:defRPr>
            </a:lvl6pPr>
            <a:lvl7pPr marL="6465448" indent="0">
              <a:buNone/>
              <a:defRPr sz="3771">
                <a:solidFill>
                  <a:schemeClr val="tx1">
                    <a:tint val="75000"/>
                  </a:schemeClr>
                </a:solidFill>
              </a:defRPr>
            </a:lvl7pPr>
            <a:lvl8pPr marL="7543023" indent="0">
              <a:buNone/>
              <a:defRPr sz="3771">
                <a:solidFill>
                  <a:schemeClr val="tx1">
                    <a:tint val="75000"/>
                  </a:schemeClr>
                </a:solidFill>
              </a:defRPr>
            </a:lvl8pPr>
            <a:lvl9pPr marL="8620597" indent="0">
              <a:buNone/>
              <a:defRPr sz="3771">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3A6A26-1050-EF40-A633-8F3606538EBC}" type="datetimeFigureOut">
              <a:rPr lang="en-US" smtClean="0"/>
              <a:t>8/25/18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1693" y="7302500"/>
            <a:ext cx="9159558"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0910649" y="7302500"/>
            <a:ext cx="9159558"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F3A6A26-1050-EF40-A633-8F3606538EBC}"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84500" y="1460506"/>
            <a:ext cx="18588514" cy="530225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84503" y="6724652"/>
            <a:ext cx="9117462" cy="3295648"/>
          </a:xfrm>
        </p:spPr>
        <p:txBody>
          <a:bodyPr anchor="b"/>
          <a:lstStyle>
            <a:lvl1pPr marL="0" indent="0">
              <a:buNone/>
              <a:defRPr sz="5657" b="1"/>
            </a:lvl1pPr>
            <a:lvl2pPr marL="1077575" indent="0">
              <a:buNone/>
              <a:defRPr sz="4714" b="1"/>
            </a:lvl2pPr>
            <a:lvl3pPr marL="2155149" indent="0">
              <a:buNone/>
              <a:defRPr sz="4242" b="1"/>
            </a:lvl3pPr>
            <a:lvl4pPr marL="3232724" indent="0">
              <a:buNone/>
              <a:defRPr sz="3771" b="1"/>
            </a:lvl4pPr>
            <a:lvl5pPr marL="4310299" indent="0">
              <a:buNone/>
              <a:defRPr sz="3771" b="1"/>
            </a:lvl5pPr>
            <a:lvl6pPr marL="5387873" indent="0">
              <a:buNone/>
              <a:defRPr sz="3771" b="1"/>
            </a:lvl6pPr>
            <a:lvl7pPr marL="6465448" indent="0">
              <a:buNone/>
              <a:defRPr sz="3771" b="1"/>
            </a:lvl7pPr>
            <a:lvl8pPr marL="7543023" indent="0">
              <a:buNone/>
              <a:defRPr sz="3771" b="1"/>
            </a:lvl8pPr>
            <a:lvl9pPr marL="8620597" indent="0">
              <a:buNone/>
              <a:defRPr sz="3771" b="1"/>
            </a:lvl9pPr>
          </a:lstStyle>
          <a:p>
            <a:pPr lvl="0"/>
            <a:r>
              <a:rPr lang="en-US" smtClean="0"/>
              <a:t>Click to edit Master text styles</a:t>
            </a:r>
          </a:p>
        </p:txBody>
      </p:sp>
      <p:sp>
        <p:nvSpPr>
          <p:cNvPr id="4" name="Content Placeholder 3"/>
          <p:cNvSpPr>
            <a:spLocks noGrp="1"/>
          </p:cNvSpPr>
          <p:nvPr>
            <p:ph sz="half" idx="2"/>
          </p:nvPr>
        </p:nvSpPr>
        <p:spPr>
          <a:xfrm>
            <a:off x="1484503" y="10020300"/>
            <a:ext cx="9117462"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0910650" y="6724652"/>
            <a:ext cx="9162365" cy="3295648"/>
          </a:xfrm>
        </p:spPr>
        <p:txBody>
          <a:bodyPr anchor="b"/>
          <a:lstStyle>
            <a:lvl1pPr marL="0" indent="0">
              <a:buNone/>
              <a:defRPr sz="5657" b="1"/>
            </a:lvl1pPr>
            <a:lvl2pPr marL="1077575" indent="0">
              <a:buNone/>
              <a:defRPr sz="4714" b="1"/>
            </a:lvl2pPr>
            <a:lvl3pPr marL="2155149" indent="0">
              <a:buNone/>
              <a:defRPr sz="4242" b="1"/>
            </a:lvl3pPr>
            <a:lvl4pPr marL="3232724" indent="0">
              <a:buNone/>
              <a:defRPr sz="3771" b="1"/>
            </a:lvl4pPr>
            <a:lvl5pPr marL="4310299" indent="0">
              <a:buNone/>
              <a:defRPr sz="3771" b="1"/>
            </a:lvl5pPr>
            <a:lvl6pPr marL="5387873" indent="0">
              <a:buNone/>
              <a:defRPr sz="3771" b="1"/>
            </a:lvl6pPr>
            <a:lvl7pPr marL="6465448" indent="0">
              <a:buNone/>
              <a:defRPr sz="3771" b="1"/>
            </a:lvl7pPr>
            <a:lvl8pPr marL="7543023" indent="0">
              <a:buNone/>
              <a:defRPr sz="3771" b="1"/>
            </a:lvl8pPr>
            <a:lvl9pPr marL="8620597" indent="0">
              <a:buNone/>
              <a:defRPr sz="3771" b="1"/>
            </a:lvl9pPr>
          </a:lstStyle>
          <a:p>
            <a:pPr lvl="0"/>
            <a:r>
              <a:rPr lang="en-US" smtClean="0"/>
              <a:t>Click to edit Master text styles</a:t>
            </a:r>
          </a:p>
        </p:txBody>
      </p:sp>
      <p:sp>
        <p:nvSpPr>
          <p:cNvPr id="6" name="Content Placeholder 5"/>
          <p:cNvSpPr>
            <a:spLocks noGrp="1"/>
          </p:cNvSpPr>
          <p:nvPr>
            <p:ph sz="quarter" idx="4"/>
          </p:nvPr>
        </p:nvSpPr>
        <p:spPr>
          <a:xfrm>
            <a:off x="10910650" y="10020300"/>
            <a:ext cx="9162365"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F3A6A26-1050-EF40-A633-8F3606538EBC}" type="datetimeFigureOut">
              <a:rPr lang="en-US" smtClean="0"/>
              <a:t>8/25/18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F3A6A26-1050-EF40-A633-8F3606538EBC}" type="datetimeFigureOut">
              <a:rPr lang="en-US" smtClean="0"/>
              <a:t>8/25/18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3A6A26-1050-EF40-A633-8F3606538EBC}" type="datetimeFigureOut">
              <a:rPr lang="en-US" smtClean="0"/>
              <a:t>8/25/18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500" y="1828800"/>
            <a:ext cx="6951049" cy="6400800"/>
          </a:xfrm>
        </p:spPr>
        <p:txBody>
          <a:bodyPr anchor="b"/>
          <a:lstStyle>
            <a:lvl1pPr>
              <a:defRPr sz="7542"/>
            </a:lvl1pPr>
          </a:lstStyle>
          <a:p>
            <a:r>
              <a:rPr lang="en-US" smtClean="0"/>
              <a:t>Click to edit Master title style</a:t>
            </a:r>
            <a:endParaRPr lang="en-US" dirty="0"/>
          </a:p>
        </p:txBody>
      </p:sp>
      <p:sp>
        <p:nvSpPr>
          <p:cNvPr id="3" name="Content Placeholder 2"/>
          <p:cNvSpPr>
            <a:spLocks noGrp="1"/>
          </p:cNvSpPr>
          <p:nvPr>
            <p:ph idx="1"/>
          </p:nvPr>
        </p:nvSpPr>
        <p:spPr>
          <a:xfrm>
            <a:off x="9162365" y="3949706"/>
            <a:ext cx="10910649" cy="19494500"/>
          </a:xfrm>
        </p:spPr>
        <p:txBody>
          <a:bodyPr/>
          <a:lstStyle>
            <a:lvl1pPr>
              <a:defRPr sz="7542"/>
            </a:lvl1pPr>
            <a:lvl2pPr>
              <a:defRPr sz="6599"/>
            </a:lvl2pPr>
            <a:lvl3pPr>
              <a:defRPr sz="5657"/>
            </a:lvl3pPr>
            <a:lvl4pPr>
              <a:defRPr sz="4714"/>
            </a:lvl4pPr>
            <a:lvl5pPr>
              <a:defRPr sz="4714"/>
            </a:lvl5pPr>
            <a:lvl6pPr>
              <a:defRPr sz="4714"/>
            </a:lvl6pPr>
            <a:lvl7pPr>
              <a:defRPr sz="4714"/>
            </a:lvl7pPr>
            <a:lvl8pPr>
              <a:defRPr sz="4714"/>
            </a:lvl8pPr>
            <a:lvl9pPr>
              <a:defRPr sz="471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500" y="8229600"/>
            <a:ext cx="6951049" cy="15246352"/>
          </a:xfrm>
        </p:spPr>
        <p:txBody>
          <a:bodyPr/>
          <a:lstStyle>
            <a:lvl1pPr marL="0" indent="0">
              <a:buNone/>
              <a:defRPr sz="3771"/>
            </a:lvl1pPr>
            <a:lvl2pPr marL="1077575" indent="0">
              <a:buNone/>
              <a:defRPr sz="3300"/>
            </a:lvl2pPr>
            <a:lvl3pPr marL="2155149" indent="0">
              <a:buNone/>
              <a:defRPr sz="2828"/>
            </a:lvl3pPr>
            <a:lvl4pPr marL="3232724" indent="0">
              <a:buNone/>
              <a:defRPr sz="2357"/>
            </a:lvl4pPr>
            <a:lvl5pPr marL="4310299" indent="0">
              <a:buNone/>
              <a:defRPr sz="2357"/>
            </a:lvl5pPr>
            <a:lvl6pPr marL="5387873" indent="0">
              <a:buNone/>
              <a:defRPr sz="2357"/>
            </a:lvl6pPr>
            <a:lvl7pPr marL="6465448" indent="0">
              <a:buNone/>
              <a:defRPr sz="2357"/>
            </a:lvl7pPr>
            <a:lvl8pPr marL="7543023" indent="0">
              <a:buNone/>
              <a:defRPr sz="2357"/>
            </a:lvl8pPr>
            <a:lvl9pPr marL="8620597" indent="0">
              <a:buNone/>
              <a:defRPr sz="235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3A6A26-1050-EF40-A633-8F3606538EBC}"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500" y="1828800"/>
            <a:ext cx="6951049" cy="6400800"/>
          </a:xfrm>
        </p:spPr>
        <p:txBody>
          <a:bodyPr anchor="b"/>
          <a:lstStyle>
            <a:lvl1pPr>
              <a:defRPr sz="7542"/>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9162365" y="3949706"/>
            <a:ext cx="10910649" cy="19494500"/>
          </a:xfrm>
        </p:spPr>
        <p:txBody>
          <a:bodyPr anchor="t"/>
          <a:lstStyle>
            <a:lvl1pPr marL="0" indent="0">
              <a:buNone/>
              <a:defRPr sz="7542"/>
            </a:lvl1pPr>
            <a:lvl2pPr marL="1077575" indent="0">
              <a:buNone/>
              <a:defRPr sz="6599"/>
            </a:lvl2pPr>
            <a:lvl3pPr marL="2155149" indent="0">
              <a:buNone/>
              <a:defRPr sz="5657"/>
            </a:lvl3pPr>
            <a:lvl4pPr marL="3232724" indent="0">
              <a:buNone/>
              <a:defRPr sz="4714"/>
            </a:lvl4pPr>
            <a:lvl5pPr marL="4310299" indent="0">
              <a:buNone/>
              <a:defRPr sz="4714"/>
            </a:lvl5pPr>
            <a:lvl6pPr marL="5387873" indent="0">
              <a:buNone/>
              <a:defRPr sz="4714"/>
            </a:lvl6pPr>
            <a:lvl7pPr marL="6465448" indent="0">
              <a:buNone/>
              <a:defRPr sz="4714"/>
            </a:lvl7pPr>
            <a:lvl8pPr marL="7543023" indent="0">
              <a:buNone/>
              <a:defRPr sz="4714"/>
            </a:lvl8pPr>
            <a:lvl9pPr marL="8620597" indent="0">
              <a:buNone/>
              <a:defRPr sz="4714"/>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500" y="8229600"/>
            <a:ext cx="6951049" cy="15246352"/>
          </a:xfrm>
        </p:spPr>
        <p:txBody>
          <a:bodyPr/>
          <a:lstStyle>
            <a:lvl1pPr marL="0" indent="0">
              <a:buNone/>
              <a:defRPr sz="3771"/>
            </a:lvl1pPr>
            <a:lvl2pPr marL="1077575" indent="0">
              <a:buNone/>
              <a:defRPr sz="3300"/>
            </a:lvl2pPr>
            <a:lvl3pPr marL="2155149" indent="0">
              <a:buNone/>
              <a:defRPr sz="2828"/>
            </a:lvl3pPr>
            <a:lvl4pPr marL="3232724" indent="0">
              <a:buNone/>
              <a:defRPr sz="2357"/>
            </a:lvl4pPr>
            <a:lvl5pPr marL="4310299" indent="0">
              <a:buNone/>
              <a:defRPr sz="2357"/>
            </a:lvl5pPr>
            <a:lvl6pPr marL="5387873" indent="0">
              <a:buNone/>
              <a:defRPr sz="2357"/>
            </a:lvl6pPr>
            <a:lvl7pPr marL="6465448" indent="0">
              <a:buNone/>
              <a:defRPr sz="2357"/>
            </a:lvl7pPr>
            <a:lvl8pPr marL="7543023" indent="0">
              <a:buNone/>
              <a:defRPr sz="2357"/>
            </a:lvl8pPr>
            <a:lvl9pPr marL="8620597" indent="0">
              <a:buNone/>
              <a:defRPr sz="235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3A6A26-1050-EF40-A633-8F3606538EBC}" type="datetimeFigureOut">
              <a:rPr lang="en-US" smtClean="0"/>
              <a:t>8/25/18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EAE65C-4040-7E48-97E3-E04565B1C49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81693" y="1460506"/>
            <a:ext cx="18588514" cy="530225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1693" y="7302500"/>
            <a:ext cx="18588514"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481693" y="25425406"/>
            <a:ext cx="4849178" cy="1460500"/>
          </a:xfrm>
          <a:prstGeom prst="rect">
            <a:avLst/>
          </a:prstGeom>
        </p:spPr>
        <p:txBody>
          <a:bodyPr vert="horz" lIns="91440" tIns="45720" rIns="91440" bIns="45720" rtlCol="0" anchor="ctr"/>
          <a:lstStyle>
            <a:lvl1pPr algn="l">
              <a:defRPr sz="2828">
                <a:solidFill>
                  <a:schemeClr val="tx1">
                    <a:tint val="75000"/>
                  </a:schemeClr>
                </a:solidFill>
              </a:defRPr>
            </a:lvl1pPr>
          </a:lstStyle>
          <a:p>
            <a:fld id="{8F3A6A26-1050-EF40-A633-8F3606538EBC}" type="datetimeFigureOut">
              <a:rPr lang="en-US" smtClean="0"/>
              <a:t>8/25/18</a:t>
            </a:fld>
            <a:endParaRPr lang="en-US"/>
          </a:p>
        </p:txBody>
      </p:sp>
      <p:sp>
        <p:nvSpPr>
          <p:cNvPr id="5" name="Footer Placeholder 4"/>
          <p:cNvSpPr>
            <a:spLocks noGrp="1"/>
          </p:cNvSpPr>
          <p:nvPr>
            <p:ph type="ftr" sz="quarter" idx="3"/>
          </p:nvPr>
        </p:nvSpPr>
        <p:spPr>
          <a:xfrm>
            <a:off x="7139067" y="25425406"/>
            <a:ext cx="7273766" cy="1460500"/>
          </a:xfrm>
          <a:prstGeom prst="rect">
            <a:avLst/>
          </a:prstGeom>
        </p:spPr>
        <p:txBody>
          <a:bodyPr vert="horz" lIns="91440" tIns="45720" rIns="91440" bIns="45720" rtlCol="0" anchor="ctr"/>
          <a:lstStyle>
            <a:lvl1pPr algn="ctr">
              <a:defRPr sz="282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221029" y="25425406"/>
            <a:ext cx="4849178" cy="1460500"/>
          </a:xfrm>
          <a:prstGeom prst="rect">
            <a:avLst/>
          </a:prstGeom>
        </p:spPr>
        <p:txBody>
          <a:bodyPr vert="horz" lIns="91440" tIns="45720" rIns="91440" bIns="45720" rtlCol="0" anchor="ctr"/>
          <a:lstStyle>
            <a:lvl1pPr algn="r">
              <a:defRPr sz="2828">
                <a:solidFill>
                  <a:schemeClr val="tx1">
                    <a:tint val="75000"/>
                  </a:schemeClr>
                </a:solidFill>
              </a:defRPr>
            </a:lvl1pPr>
          </a:lstStyle>
          <a:p>
            <a:fld id="{B0EAE65C-4040-7E48-97E3-E04565B1C495}" type="slidenum">
              <a:rPr lang="en-US" smtClean="0"/>
              <a:t>‹#›</a:t>
            </a:fld>
            <a:endParaRPr lang="en-US"/>
          </a:p>
        </p:txBody>
      </p:sp>
    </p:spTree>
    <p:extLst>
      <p:ext uri="{BB962C8B-B14F-4D97-AF65-F5344CB8AC3E}">
        <p14:creationId xmlns:p14="http://schemas.microsoft.com/office/powerpoint/2010/main" val="136393249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155149" rtl="0" eaLnBrk="1" latinLnBrk="0" hangingPunct="1">
        <a:lnSpc>
          <a:spcPct val="90000"/>
        </a:lnSpc>
        <a:spcBef>
          <a:spcPct val="0"/>
        </a:spcBef>
        <a:buNone/>
        <a:defRPr sz="10370" kern="1200">
          <a:solidFill>
            <a:schemeClr val="tx1"/>
          </a:solidFill>
          <a:latin typeface="+mj-lt"/>
          <a:ea typeface="+mj-ea"/>
          <a:cs typeface="+mj-cs"/>
        </a:defRPr>
      </a:lvl1pPr>
    </p:titleStyle>
    <p:bodyStyle>
      <a:lvl1pPr marL="538787" indent="-538787" algn="l" defTabSz="2155149" rtl="0" eaLnBrk="1" latinLnBrk="0" hangingPunct="1">
        <a:lnSpc>
          <a:spcPct val="90000"/>
        </a:lnSpc>
        <a:spcBef>
          <a:spcPts val="2357"/>
        </a:spcBef>
        <a:buFont typeface="Arial" panose="020B0604020202020204" pitchFamily="34" charset="0"/>
        <a:buChar char="•"/>
        <a:defRPr sz="6599" kern="1200">
          <a:solidFill>
            <a:schemeClr val="tx1"/>
          </a:solidFill>
          <a:latin typeface="+mn-lt"/>
          <a:ea typeface="+mn-ea"/>
          <a:cs typeface="+mn-cs"/>
        </a:defRPr>
      </a:lvl1pPr>
      <a:lvl2pPr marL="1616362" indent="-538787" algn="l" defTabSz="2155149" rtl="0" eaLnBrk="1" latinLnBrk="0" hangingPunct="1">
        <a:lnSpc>
          <a:spcPct val="90000"/>
        </a:lnSpc>
        <a:spcBef>
          <a:spcPts val="1178"/>
        </a:spcBef>
        <a:buFont typeface="Arial" panose="020B0604020202020204" pitchFamily="34" charset="0"/>
        <a:buChar char="•"/>
        <a:defRPr sz="5657" kern="1200">
          <a:solidFill>
            <a:schemeClr val="tx1"/>
          </a:solidFill>
          <a:latin typeface="+mn-lt"/>
          <a:ea typeface="+mn-ea"/>
          <a:cs typeface="+mn-cs"/>
        </a:defRPr>
      </a:lvl2pPr>
      <a:lvl3pPr marL="2693937" indent="-538787" algn="l" defTabSz="2155149" rtl="0" eaLnBrk="1" latinLnBrk="0" hangingPunct="1">
        <a:lnSpc>
          <a:spcPct val="90000"/>
        </a:lnSpc>
        <a:spcBef>
          <a:spcPts val="1178"/>
        </a:spcBef>
        <a:buFont typeface="Arial" panose="020B0604020202020204" pitchFamily="34" charset="0"/>
        <a:buChar char="•"/>
        <a:defRPr sz="4714" kern="1200">
          <a:solidFill>
            <a:schemeClr val="tx1"/>
          </a:solidFill>
          <a:latin typeface="+mn-lt"/>
          <a:ea typeface="+mn-ea"/>
          <a:cs typeface="+mn-cs"/>
        </a:defRPr>
      </a:lvl3pPr>
      <a:lvl4pPr marL="3771511"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4pPr>
      <a:lvl5pPr marL="4849086"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5pPr>
      <a:lvl6pPr marL="5926661"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6pPr>
      <a:lvl7pPr marL="7004235"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7pPr>
      <a:lvl8pPr marL="8081810"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8pPr>
      <a:lvl9pPr marL="9159385" indent="-538787" algn="l" defTabSz="2155149" rtl="0" eaLnBrk="1" latinLnBrk="0" hangingPunct="1">
        <a:lnSpc>
          <a:spcPct val="90000"/>
        </a:lnSpc>
        <a:spcBef>
          <a:spcPts val="1178"/>
        </a:spcBef>
        <a:buFont typeface="Arial" panose="020B0604020202020204" pitchFamily="34" charset="0"/>
        <a:buChar char="•"/>
        <a:defRPr sz="4242" kern="1200">
          <a:solidFill>
            <a:schemeClr val="tx1"/>
          </a:solidFill>
          <a:latin typeface="+mn-lt"/>
          <a:ea typeface="+mn-ea"/>
          <a:cs typeface="+mn-cs"/>
        </a:defRPr>
      </a:lvl9pPr>
    </p:bodyStyle>
    <p:otherStyle>
      <a:defPPr>
        <a:defRPr lang="en-US"/>
      </a:defPPr>
      <a:lvl1pPr marL="0" algn="l" defTabSz="2155149" rtl="0" eaLnBrk="1" latinLnBrk="0" hangingPunct="1">
        <a:defRPr sz="4242" kern="1200">
          <a:solidFill>
            <a:schemeClr val="tx1"/>
          </a:solidFill>
          <a:latin typeface="+mn-lt"/>
          <a:ea typeface="+mn-ea"/>
          <a:cs typeface="+mn-cs"/>
        </a:defRPr>
      </a:lvl1pPr>
      <a:lvl2pPr marL="1077575" algn="l" defTabSz="2155149" rtl="0" eaLnBrk="1" latinLnBrk="0" hangingPunct="1">
        <a:defRPr sz="4242" kern="1200">
          <a:solidFill>
            <a:schemeClr val="tx1"/>
          </a:solidFill>
          <a:latin typeface="+mn-lt"/>
          <a:ea typeface="+mn-ea"/>
          <a:cs typeface="+mn-cs"/>
        </a:defRPr>
      </a:lvl2pPr>
      <a:lvl3pPr marL="2155149" algn="l" defTabSz="2155149" rtl="0" eaLnBrk="1" latinLnBrk="0" hangingPunct="1">
        <a:defRPr sz="4242" kern="1200">
          <a:solidFill>
            <a:schemeClr val="tx1"/>
          </a:solidFill>
          <a:latin typeface="+mn-lt"/>
          <a:ea typeface="+mn-ea"/>
          <a:cs typeface="+mn-cs"/>
        </a:defRPr>
      </a:lvl3pPr>
      <a:lvl4pPr marL="3232724" algn="l" defTabSz="2155149" rtl="0" eaLnBrk="1" latinLnBrk="0" hangingPunct="1">
        <a:defRPr sz="4242" kern="1200">
          <a:solidFill>
            <a:schemeClr val="tx1"/>
          </a:solidFill>
          <a:latin typeface="+mn-lt"/>
          <a:ea typeface="+mn-ea"/>
          <a:cs typeface="+mn-cs"/>
        </a:defRPr>
      </a:lvl4pPr>
      <a:lvl5pPr marL="4310299" algn="l" defTabSz="2155149" rtl="0" eaLnBrk="1" latinLnBrk="0" hangingPunct="1">
        <a:defRPr sz="4242" kern="1200">
          <a:solidFill>
            <a:schemeClr val="tx1"/>
          </a:solidFill>
          <a:latin typeface="+mn-lt"/>
          <a:ea typeface="+mn-ea"/>
          <a:cs typeface="+mn-cs"/>
        </a:defRPr>
      </a:lvl5pPr>
      <a:lvl6pPr marL="5387873" algn="l" defTabSz="2155149" rtl="0" eaLnBrk="1" latinLnBrk="0" hangingPunct="1">
        <a:defRPr sz="4242" kern="1200">
          <a:solidFill>
            <a:schemeClr val="tx1"/>
          </a:solidFill>
          <a:latin typeface="+mn-lt"/>
          <a:ea typeface="+mn-ea"/>
          <a:cs typeface="+mn-cs"/>
        </a:defRPr>
      </a:lvl6pPr>
      <a:lvl7pPr marL="6465448" algn="l" defTabSz="2155149" rtl="0" eaLnBrk="1" latinLnBrk="0" hangingPunct="1">
        <a:defRPr sz="4242" kern="1200">
          <a:solidFill>
            <a:schemeClr val="tx1"/>
          </a:solidFill>
          <a:latin typeface="+mn-lt"/>
          <a:ea typeface="+mn-ea"/>
          <a:cs typeface="+mn-cs"/>
        </a:defRPr>
      </a:lvl7pPr>
      <a:lvl8pPr marL="7543023" algn="l" defTabSz="2155149" rtl="0" eaLnBrk="1" latinLnBrk="0" hangingPunct="1">
        <a:defRPr sz="4242" kern="1200">
          <a:solidFill>
            <a:schemeClr val="tx1"/>
          </a:solidFill>
          <a:latin typeface="+mn-lt"/>
          <a:ea typeface="+mn-ea"/>
          <a:cs typeface="+mn-cs"/>
        </a:defRPr>
      </a:lvl8pPr>
      <a:lvl9pPr marL="8620597" algn="l" defTabSz="2155149" rtl="0" eaLnBrk="1" latinLnBrk="0" hangingPunct="1">
        <a:defRPr sz="424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microsoft.com/office/2007/relationships/hdphoto" Target="../media/hdphoto2.wdp"/><Relationship Id="rId12" Type="http://schemas.openxmlformats.org/officeDocument/2006/relationships/image" Target="../media/image8.png"/><Relationship Id="rId13" Type="http://schemas.microsoft.com/office/2007/relationships/hdphoto" Target="../media/hdphoto3.wdp"/><Relationship Id="rId14" Type="http://schemas.openxmlformats.org/officeDocument/2006/relationships/image" Target="../media/image9.png"/><Relationship Id="rId15" Type="http://schemas.microsoft.com/office/2007/relationships/hdphoto" Target="../media/hdphoto4.wdp"/><Relationship Id="rId16" Type="http://schemas.openxmlformats.org/officeDocument/2006/relationships/image" Target="../media/image10.tiff"/><Relationship Id="rId17" Type="http://schemas.openxmlformats.org/officeDocument/2006/relationships/image" Target="../media/image11.png"/><Relationship Id="rId18" Type="http://schemas.microsoft.com/office/2007/relationships/hdphoto" Target="../media/hdphoto5.wdp"/><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microsoft.com/office/2007/relationships/hdphoto" Target="../media/hdphoto1.wdp"/><Relationship Id="rId9" Type="http://schemas.openxmlformats.org/officeDocument/2006/relationships/image" Target="../media/image6.tiff"/><Relationship Id="rId10"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7550" y="-32657"/>
            <a:ext cx="20116801" cy="27432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Rectangle 24"/>
          <p:cNvSpPr/>
          <p:nvPr/>
        </p:nvSpPr>
        <p:spPr>
          <a:xfrm>
            <a:off x="0" y="-43544"/>
            <a:ext cx="21551900" cy="299571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719484" y="15713963"/>
            <a:ext cx="5968548" cy="1169551"/>
          </a:xfrm>
          <a:prstGeom prst="rect">
            <a:avLst/>
          </a:prstGeom>
          <a:noFill/>
        </p:spPr>
        <p:txBody>
          <a:bodyPr wrap="square" rtlCol="0">
            <a:spAutoFit/>
          </a:bodyPr>
          <a:lstStyle/>
          <a:p>
            <a:pPr algn="ctr"/>
            <a:r>
              <a:rPr lang="en-US" sz="7000" b="1" spc="600" dirty="0">
                <a:solidFill>
                  <a:srgbClr val="FFC000"/>
                </a:solidFill>
                <a:latin typeface="Avenir Black" charset="0"/>
                <a:ea typeface="Avenir Black" charset="0"/>
                <a:cs typeface="Avenir Black" charset="0"/>
              </a:rPr>
              <a:t>DESIGN</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1081" t="6456" r="8270" b="9559"/>
          <a:stretch/>
        </p:blipFill>
        <p:spPr>
          <a:xfrm>
            <a:off x="16307494" y="15008094"/>
            <a:ext cx="3735528" cy="5473818"/>
          </a:xfrm>
          <a:prstGeom prst="rect">
            <a:avLst/>
          </a:prstGeom>
        </p:spPr>
      </p:pic>
      <p:cxnSp>
        <p:nvCxnSpPr>
          <p:cNvPr id="33" name="Straight Connector 32"/>
          <p:cNvCxnSpPr/>
          <p:nvPr/>
        </p:nvCxnSpPr>
        <p:spPr>
          <a:xfrm>
            <a:off x="-348342" y="20481912"/>
            <a:ext cx="2211795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48340" y="7001244"/>
            <a:ext cx="220535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1642712" y="464891"/>
            <a:ext cx="16437443" cy="2092881"/>
          </a:xfrm>
          <a:prstGeom prst="rect">
            <a:avLst/>
          </a:prstGeom>
          <a:noFill/>
        </p:spPr>
        <p:txBody>
          <a:bodyPr wrap="square" rtlCol="0">
            <a:spAutoFit/>
          </a:bodyPr>
          <a:lstStyle/>
          <a:p>
            <a:r>
              <a:rPr lang="en-US" sz="7000" b="1" dirty="0">
                <a:solidFill>
                  <a:schemeClr val="bg1"/>
                </a:solidFill>
                <a:latin typeface="Avenir Black" charset="0"/>
                <a:ea typeface="Avenir Black" charset="0"/>
                <a:cs typeface="Avenir Black" charset="0"/>
              </a:rPr>
              <a:t>ROCKING IS THE NEW RUNNING</a:t>
            </a:r>
          </a:p>
          <a:p>
            <a:r>
              <a:rPr lang="en-US" sz="3000" b="1" dirty="0" smtClean="0">
                <a:solidFill>
                  <a:schemeClr val="bg1"/>
                </a:solidFill>
                <a:latin typeface="Avenir Book" charset="0"/>
                <a:ea typeface="Avenir Book" charset="0"/>
                <a:cs typeface="Avenir Book" charset="0"/>
              </a:rPr>
              <a:t>REFACTORING THE AGE-OLD TECHNIQUE INTO A </a:t>
            </a:r>
            <a:r>
              <a:rPr lang="en-US" sz="3000" b="1" dirty="0" smtClean="0">
                <a:solidFill>
                  <a:schemeClr val="bg1"/>
                </a:solidFill>
                <a:latin typeface="Avenir Black" charset="0"/>
                <a:ea typeface="Avenir Black" charset="0"/>
                <a:cs typeface="Avenir Black" charset="0"/>
              </a:rPr>
              <a:t>WORKPLACE INTERVENTION</a:t>
            </a:r>
          </a:p>
          <a:p>
            <a:r>
              <a:rPr lang="en-US" sz="3000" b="1" dirty="0" smtClean="0">
                <a:solidFill>
                  <a:schemeClr val="bg1"/>
                </a:solidFill>
                <a:latin typeface="Avenir Book" charset="0"/>
                <a:ea typeface="Avenir Book" charset="0"/>
                <a:cs typeface="Avenir Book" charset="0"/>
              </a:rPr>
              <a:t>WITH </a:t>
            </a:r>
            <a:r>
              <a:rPr lang="en-US" sz="3000" b="1" dirty="0" smtClean="0">
                <a:solidFill>
                  <a:schemeClr val="bg1"/>
                </a:solidFill>
                <a:latin typeface="Avenir Black" charset="0"/>
                <a:ea typeface="Avenir Black" charset="0"/>
                <a:cs typeface="Avenir Black" charset="0"/>
              </a:rPr>
              <a:t>ROBOTIC CHAIR</a:t>
            </a:r>
            <a:r>
              <a:rPr lang="en-US" sz="3000" b="1" dirty="0" smtClean="0">
                <a:solidFill>
                  <a:schemeClr val="bg1"/>
                </a:solidFill>
                <a:latin typeface="Avenir Book" charset="0"/>
                <a:ea typeface="Avenir Book" charset="0"/>
                <a:cs typeface="Avenir Book" charset="0"/>
              </a:rPr>
              <a:t> THAT AUTOMATICALLY INTERVENES FOR USERS’ COMFORT</a:t>
            </a:r>
            <a:endParaRPr lang="en-US" sz="3000" b="1" dirty="0">
              <a:solidFill>
                <a:schemeClr val="bg1"/>
              </a:solidFill>
              <a:latin typeface="Avenir Book" charset="0"/>
              <a:ea typeface="Avenir Book" charset="0"/>
              <a:cs typeface="Avenir Book" charset="0"/>
            </a:endParaRPr>
          </a:p>
        </p:txBody>
      </p:sp>
      <p:cxnSp>
        <p:nvCxnSpPr>
          <p:cNvPr id="26" name="Straight Connector 25"/>
          <p:cNvCxnSpPr/>
          <p:nvPr/>
        </p:nvCxnSpPr>
        <p:spPr>
          <a:xfrm>
            <a:off x="-261254" y="15000728"/>
            <a:ext cx="22010007"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462004" y="10735893"/>
            <a:ext cx="19307032" cy="4109354"/>
            <a:chOff x="744454" y="10507294"/>
            <a:chExt cx="19307032" cy="4109354"/>
          </a:xfrm>
        </p:grpSpPr>
        <p:sp>
          <p:nvSpPr>
            <p:cNvPr id="38" name="TextBox 37"/>
            <p:cNvSpPr txBox="1"/>
            <p:nvPr/>
          </p:nvSpPr>
          <p:spPr>
            <a:xfrm>
              <a:off x="11691257" y="10738765"/>
              <a:ext cx="8360229" cy="1169551"/>
            </a:xfrm>
            <a:prstGeom prst="rect">
              <a:avLst/>
            </a:prstGeom>
            <a:noFill/>
          </p:spPr>
          <p:txBody>
            <a:bodyPr wrap="square" rtlCol="0">
              <a:spAutoFit/>
            </a:bodyPr>
            <a:lstStyle/>
            <a:p>
              <a:pPr algn="ctr"/>
              <a:r>
                <a:rPr lang="en-US" sz="7000" b="1" spc="-150" dirty="0">
                  <a:solidFill>
                    <a:srgbClr val="FFC000"/>
                  </a:solidFill>
                  <a:latin typeface="Avenir Black" charset="0"/>
                  <a:ea typeface="Avenir Black" charset="0"/>
                  <a:cs typeface="Avenir Black" charset="0"/>
                </a:rPr>
                <a:t>BACKGROUND</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454" y="11305947"/>
              <a:ext cx="5734509" cy="3220132"/>
            </a:xfrm>
            <a:prstGeom prst="rect">
              <a:avLst/>
            </a:prstGeom>
          </p:spPr>
        </p:pic>
        <p:pic>
          <p:nvPicPr>
            <p:cNvPr id="43" name="Picture 4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75257" y="10507294"/>
              <a:ext cx="6694548" cy="4109354"/>
            </a:xfrm>
            <a:prstGeom prst="rect">
              <a:avLst/>
            </a:prstGeom>
          </p:spPr>
        </p:pic>
        <p:pic>
          <p:nvPicPr>
            <p:cNvPr id="44" name="Picture 4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039326" y="13866053"/>
              <a:ext cx="5476485" cy="655750"/>
            </a:xfrm>
            <a:prstGeom prst="rect">
              <a:avLst/>
            </a:prstGeom>
          </p:spPr>
        </p:pic>
      </p:grpSp>
      <p:sp>
        <p:nvSpPr>
          <p:cNvPr id="5" name="Rectangle 4"/>
          <p:cNvSpPr/>
          <p:nvPr/>
        </p:nvSpPr>
        <p:spPr>
          <a:xfrm>
            <a:off x="0" y="25744336"/>
            <a:ext cx="21551900" cy="168766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3" name="Group 152"/>
          <p:cNvGrpSpPr/>
          <p:nvPr/>
        </p:nvGrpSpPr>
        <p:grpSpPr>
          <a:xfrm>
            <a:off x="684892" y="3423242"/>
            <a:ext cx="19142055" cy="3142381"/>
            <a:chOff x="-32659" y="2976928"/>
            <a:chExt cx="19142055" cy="3142381"/>
          </a:xfrm>
        </p:grpSpPr>
        <p:sp>
          <p:nvSpPr>
            <p:cNvPr id="61" name="TextBox 60"/>
            <p:cNvSpPr txBox="1"/>
            <p:nvPr/>
          </p:nvSpPr>
          <p:spPr>
            <a:xfrm>
              <a:off x="-32659" y="2976928"/>
              <a:ext cx="8730106" cy="1169551"/>
            </a:xfrm>
            <a:prstGeom prst="rect">
              <a:avLst/>
            </a:prstGeom>
            <a:noFill/>
          </p:spPr>
          <p:txBody>
            <a:bodyPr wrap="square" rtlCol="0">
              <a:spAutoFit/>
            </a:bodyPr>
            <a:lstStyle/>
            <a:p>
              <a:pPr algn="ctr"/>
              <a:r>
                <a:rPr lang="en-US" sz="7000" b="1" spc="600" dirty="0">
                  <a:solidFill>
                    <a:srgbClr val="FFC000"/>
                  </a:solidFill>
                  <a:latin typeface="Avenir Black" charset="0"/>
                  <a:ea typeface="Avenir Black" charset="0"/>
                  <a:cs typeface="Avenir Black" charset="0"/>
                </a:rPr>
                <a:t>MOTIVATION</a:t>
              </a:r>
            </a:p>
          </p:txBody>
        </p:sp>
        <p:sp>
          <p:nvSpPr>
            <p:cNvPr id="62" name="TextBox 61"/>
            <p:cNvSpPr txBox="1"/>
            <p:nvPr/>
          </p:nvSpPr>
          <p:spPr>
            <a:xfrm>
              <a:off x="0" y="4157017"/>
              <a:ext cx="6117242" cy="1015663"/>
            </a:xfrm>
            <a:prstGeom prst="rect">
              <a:avLst/>
            </a:prstGeom>
            <a:noFill/>
          </p:spPr>
          <p:txBody>
            <a:bodyPr wrap="square" rtlCol="0">
              <a:spAutoFit/>
            </a:bodyPr>
            <a:lstStyle/>
            <a:p>
              <a:pPr algn="ctr"/>
              <a:r>
                <a:rPr lang="en-US" sz="6000" b="1" spc="1500" dirty="0">
                  <a:latin typeface="Avenir Black" charset="0"/>
                  <a:ea typeface="Avenir Black" charset="0"/>
                  <a:cs typeface="Avenir Black" charset="0"/>
                </a:rPr>
                <a:t>50-70%</a:t>
              </a:r>
            </a:p>
          </p:txBody>
        </p:sp>
        <p:sp>
          <p:nvSpPr>
            <p:cNvPr id="63" name="TextBox 62"/>
            <p:cNvSpPr txBox="1"/>
            <p:nvPr/>
          </p:nvSpPr>
          <p:spPr>
            <a:xfrm>
              <a:off x="5101751" y="4123756"/>
              <a:ext cx="14007645" cy="1041311"/>
            </a:xfrm>
            <a:prstGeom prst="rect">
              <a:avLst/>
            </a:prstGeom>
            <a:noFill/>
          </p:spPr>
          <p:txBody>
            <a:bodyPr wrap="square" rtlCol="0">
              <a:spAutoFit/>
            </a:bodyPr>
            <a:lstStyle/>
            <a:p>
              <a:pPr>
                <a:lnSpc>
                  <a:spcPts val="3700"/>
                </a:lnSpc>
              </a:pPr>
              <a:r>
                <a:rPr lang="en-US" sz="2800" dirty="0">
                  <a:latin typeface="Lucida Sans" charset="0"/>
                  <a:ea typeface="Lucida Sans" charset="0"/>
                  <a:cs typeface="Lucida Sans" charset="0"/>
                </a:rPr>
                <a:t>The portion of the day that an average adult spends sitting. This can lead to diabetes, cardiovascular diseases, and even premature death.</a:t>
              </a:r>
              <a:endParaRPr lang="en-US" sz="3300" dirty="0">
                <a:latin typeface="Lucida Sans" charset="0"/>
                <a:ea typeface="Lucida Sans" charset="0"/>
                <a:cs typeface="Lucida Sans" charset="0"/>
              </a:endParaRPr>
            </a:p>
          </p:txBody>
        </p:sp>
        <p:sp>
          <p:nvSpPr>
            <p:cNvPr id="89" name="TextBox 88"/>
            <p:cNvSpPr txBox="1"/>
            <p:nvPr/>
          </p:nvSpPr>
          <p:spPr>
            <a:xfrm>
              <a:off x="1045319" y="5165202"/>
              <a:ext cx="18064077" cy="954107"/>
            </a:xfrm>
            <a:prstGeom prst="rect">
              <a:avLst/>
            </a:prstGeom>
            <a:noFill/>
          </p:spPr>
          <p:txBody>
            <a:bodyPr wrap="square" rtlCol="0">
              <a:spAutoFit/>
            </a:bodyPr>
            <a:lstStyle/>
            <a:p>
              <a:r>
                <a:rPr lang="en-US" sz="2800" dirty="0">
                  <a:latin typeface="Lucida Sans" charset="0"/>
                  <a:ea typeface="Lucida Sans" charset="0"/>
                  <a:cs typeface="Lucida Sans" charset="0"/>
                </a:rPr>
                <a:t>Unfortunately, exercising during the rest of the day cannot make up for this. Since reducing this sitting time is not practical, we attempt to make the time we spend sitting </a:t>
              </a:r>
              <a:r>
                <a:rPr lang="en-US" sz="2800" b="1" dirty="0">
                  <a:latin typeface="Lucida Sans" charset="0"/>
                  <a:ea typeface="Lucida Sans" charset="0"/>
                  <a:cs typeface="Lucida Sans" charset="0"/>
                </a:rPr>
                <a:t>less harmful</a:t>
              </a:r>
              <a:r>
                <a:rPr lang="en-US" sz="2800" dirty="0">
                  <a:latin typeface="Lucida Sans" charset="0"/>
                  <a:ea typeface="Lucida Sans" charset="0"/>
                  <a:cs typeface="Lucida Sans" charset="0"/>
                </a:rPr>
                <a:t>.</a:t>
              </a:r>
            </a:p>
          </p:txBody>
        </p:sp>
      </p:grpSp>
      <p:grpSp>
        <p:nvGrpSpPr>
          <p:cNvPr id="154" name="Group 153"/>
          <p:cNvGrpSpPr/>
          <p:nvPr/>
        </p:nvGrpSpPr>
        <p:grpSpPr>
          <a:xfrm>
            <a:off x="684891" y="7446260"/>
            <a:ext cx="19288024" cy="2645609"/>
            <a:chOff x="-620485" y="6629834"/>
            <a:chExt cx="19288024" cy="2645609"/>
          </a:xfrm>
        </p:grpSpPr>
        <p:sp>
          <p:nvSpPr>
            <p:cNvPr id="94" name="TextBox 93"/>
            <p:cNvSpPr txBox="1"/>
            <p:nvPr/>
          </p:nvSpPr>
          <p:spPr>
            <a:xfrm>
              <a:off x="-620485" y="6629834"/>
              <a:ext cx="8012924" cy="1169551"/>
            </a:xfrm>
            <a:prstGeom prst="rect">
              <a:avLst/>
            </a:prstGeom>
            <a:noFill/>
          </p:spPr>
          <p:txBody>
            <a:bodyPr wrap="square" rtlCol="0">
              <a:spAutoFit/>
            </a:bodyPr>
            <a:lstStyle/>
            <a:p>
              <a:pPr algn="ctr"/>
              <a:r>
                <a:rPr lang="en-US" sz="7000" b="1" spc="600" dirty="0">
                  <a:solidFill>
                    <a:srgbClr val="FFC000"/>
                  </a:solidFill>
                  <a:latin typeface="Avenir Black" charset="0"/>
                  <a:ea typeface="Avenir Black" charset="0"/>
                  <a:cs typeface="Avenir Black" charset="0"/>
                </a:rPr>
                <a:t>APPROACH</a:t>
              </a:r>
            </a:p>
          </p:txBody>
        </p:sp>
        <p:sp>
          <p:nvSpPr>
            <p:cNvPr id="95" name="Rectangle 94"/>
            <p:cNvSpPr/>
            <p:nvPr/>
          </p:nvSpPr>
          <p:spPr>
            <a:xfrm>
              <a:off x="489853" y="7777230"/>
              <a:ext cx="16088202" cy="1338828"/>
            </a:xfrm>
            <a:prstGeom prst="rect">
              <a:avLst/>
            </a:prstGeom>
          </p:spPr>
          <p:txBody>
            <a:bodyPr wrap="square">
              <a:spAutoFit/>
            </a:bodyPr>
            <a:lstStyle/>
            <a:p>
              <a:r>
                <a:rPr lang="en-US" sz="2700" dirty="0">
                  <a:latin typeface="Lucida Sans" charset="0"/>
                  <a:ea typeface="Lucida Sans" charset="0"/>
                  <a:cs typeface="Lucida Sans" charset="0"/>
                </a:rPr>
                <a:t>We use </a:t>
              </a:r>
              <a:r>
                <a:rPr lang="en-US" sz="2700" b="1" dirty="0">
                  <a:latin typeface="Lucida Sans" charset="0"/>
                  <a:ea typeface="Lucida Sans" charset="0"/>
                  <a:cs typeface="Lucida Sans" charset="0"/>
                </a:rPr>
                <a:t>rocking </a:t>
              </a:r>
              <a:r>
                <a:rPr lang="en-US" sz="2700" dirty="0">
                  <a:latin typeface="Lucida Sans" charset="0"/>
                  <a:ea typeface="Lucida Sans" charset="0"/>
                  <a:cs typeface="Lucida Sans" charset="0"/>
                </a:rPr>
                <a:t>as a stimulus. Recent work has shown that the the swinging motion reinforces endogenous sleep rhythms and leads to faster onset of sleep. Active rocking has positive psychosocial impact on dementia patients and infants, with calming effects on anxiety.</a:t>
              </a:r>
            </a:p>
          </p:txBody>
        </p:sp>
        <p:pic>
          <p:nvPicPr>
            <p:cNvPr id="96" name="Picture 95"/>
            <p:cNvPicPr>
              <a:picLocks noChangeAspect="1"/>
            </p:cNvPicPr>
            <p:nvPr/>
          </p:nvPicPr>
          <p:blipFill>
            <a:blip r:embed="rId7">
              <a:extLst>
                <a:ext uri="{BEBA8EAE-BF5A-486C-A8C5-ECC9F3942E4B}">
                  <a14:imgProps xmlns:a14="http://schemas.microsoft.com/office/drawing/2010/main">
                    <a14:imgLayer r:embed="rId8">
                      <a14:imgEffect>
                        <a14:backgroundRemoval t="0" b="100000" l="0" r="100000">
                          <a14:foregroundMark x1="40253" y1="7323" x2="40253" y2="7323"/>
                          <a14:foregroundMark x1="39241" y1="16018" x2="39241" y2="16018"/>
                          <a14:foregroundMark x1="45570" y1="13043" x2="45570" y2="13043"/>
                          <a14:foregroundMark x1="38228" y1="22654" x2="38228" y2="22654"/>
                          <a14:foregroundMark x1="30633" y1="8238" x2="30633" y2="8238"/>
                        </a14:backgroundRemoval>
                      </a14:imgEffect>
                    </a14:imgLayer>
                  </a14:imgProps>
                </a:ext>
              </a:extLst>
            </a:blip>
            <a:stretch>
              <a:fillRect/>
            </a:stretch>
          </p:blipFill>
          <p:spPr>
            <a:xfrm>
              <a:off x="16610713" y="6999917"/>
              <a:ext cx="2056826" cy="2275526"/>
            </a:xfrm>
            <a:prstGeom prst="rect">
              <a:avLst/>
            </a:prstGeom>
          </p:spPr>
        </p:pic>
      </p:grpSp>
      <p:cxnSp>
        <p:nvCxnSpPr>
          <p:cNvPr id="100" name="Straight Connector 99"/>
          <p:cNvCxnSpPr/>
          <p:nvPr/>
        </p:nvCxnSpPr>
        <p:spPr>
          <a:xfrm>
            <a:off x="-130626" y="10474959"/>
            <a:ext cx="21792293"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815521" y="20900875"/>
            <a:ext cx="8333674" cy="1169551"/>
          </a:xfrm>
          <a:prstGeom prst="rect">
            <a:avLst/>
          </a:prstGeom>
          <a:noFill/>
        </p:spPr>
        <p:txBody>
          <a:bodyPr wrap="square" rtlCol="0">
            <a:spAutoFit/>
          </a:bodyPr>
          <a:lstStyle/>
          <a:p>
            <a:pPr algn="ctr"/>
            <a:r>
              <a:rPr lang="en-US" sz="7000" b="1" spc="600" dirty="0">
                <a:solidFill>
                  <a:srgbClr val="FFC000"/>
                </a:solidFill>
                <a:latin typeface="Avenir Black" charset="0"/>
                <a:ea typeface="Avenir Black" charset="0"/>
                <a:cs typeface="Avenir Black" charset="0"/>
              </a:rPr>
              <a:t>EXPERIMENT</a:t>
            </a:r>
          </a:p>
        </p:txBody>
      </p:sp>
      <p:grpSp>
        <p:nvGrpSpPr>
          <p:cNvPr id="8" name="Group 7"/>
          <p:cNvGrpSpPr/>
          <p:nvPr/>
        </p:nvGrpSpPr>
        <p:grpSpPr>
          <a:xfrm>
            <a:off x="1653720" y="22254106"/>
            <a:ext cx="7223337" cy="2715613"/>
            <a:chOff x="522511" y="22352072"/>
            <a:chExt cx="7223337" cy="2715613"/>
          </a:xfrm>
        </p:grpSpPr>
        <p:sp>
          <p:nvSpPr>
            <p:cNvPr id="108" name="TextBox 107"/>
            <p:cNvSpPr txBox="1"/>
            <p:nvPr/>
          </p:nvSpPr>
          <p:spPr>
            <a:xfrm>
              <a:off x="522511" y="23274819"/>
              <a:ext cx="7223337" cy="1569660"/>
            </a:xfrm>
            <a:prstGeom prst="rect">
              <a:avLst/>
            </a:prstGeom>
            <a:noFill/>
          </p:spPr>
          <p:txBody>
            <a:bodyPr wrap="square" rtlCol="0">
              <a:spAutoFit/>
            </a:bodyPr>
            <a:lstStyle/>
            <a:p>
              <a:r>
                <a:rPr lang="bg-BG" sz="3200" dirty="0">
                  <a:effectLst/>
                </a:rPr>
                <a:t>•</a:t>
              </a:r>
              <a:r>
                <a:rPr lang="bg-BG" sz="2800" dirty="0">
                  <a:effectLst/>
                </a:rPr>
                <a:t> </a:t>
              </a:r>
              <a:r>
                <a:rPr lang="en-US" sz="3200" dirty="0">
                  <a:effectLst/>
                  <a:latin typeface="Lucida Sans" charset="0"/>
                  <a:ea typeface="Lucida Sans" charset="0"/>
                  <a:cs typeface="Lucida Sans" charset="0"/>
                </a:rPr>
                <a:t>Stress Level</a:t>
              </a:r>
            </a:p>
            <a:p>
              <a:r>
                <a:rPr lang="bg-BG" sz="3200" dirty="0">
                  <a:effectLst/>
                </a:rPr>
                <a:t>• </a:t>
              </a:r>
              <a:r>
                <a:rPr lang="en-US" sz="3200" dirty="0">
                  <a:effectLst/>
                  <a:latin typeface="Lucida Sans" charset="0"/>
                  <a:ea typeface="Lucida Sans" charset="0"/>
                  <a:cs typeface="Lucida Sans" charset="0"/>
                </a:rPr>
                <a:t>Focus </a:t>
              </a:r>
            </a:p>
            <a:p>
              <a:r>
                <a:rPr lang="bg-BG" sz="3200" dirty="0">
                  <a:effectLst/>
                </a:rPr>
                <a:t>•</a:t>
              </a:r>
              <a:r>
                <a:rPr lang="en-US" sz="3200" dirty="0">
                  <a:effectLst/>
                  <a:latin typeface="Lucida Sans" charset="0"/>
                  <a:ea typeface="Lucida Sans" charset="0"/>
                  <a:cs typeface="Lucida Sans" charset="0"/>
                </a:rPr>
                <a:t> Task Performance</a:t>
              </a:r>
            </a:p>
          </p:txBody>
        </p:sp>
        <p:grpSp>
          <p:nvGrpSpPr>
            <p:cNvPr id="102" name="Group 101"/>
            <p:cNvGrpSpPr/>
            <p:nvPr/>
          </p:nvGrpSpPr>
          <p:grpSpPr>
            <a:xfrm>
              <a:off x="2123848" y="23544191"/>
              <a:ext cx="1678256" cy="1015663"/>
              <a:chOff x="-8594836" y="20531149"/>
              <a:chExt cx="1678256" cy="1015663"/>
            </a:xfrm>
          </p:grpSpPr>
          <p:pic>
            <p:nvPicPr>
              <p:cNvPr id="103" name="Picture 102"/>
              <p:cNvPicPr>
                <a:picLocks noChangeAspect="1"/>
              </p:cNvPicPr>
              <p:nvPr/>
            </p:nvPicPr>
            <p:blipFill>
              <a:blip r:embed="rId9"/>
              <a:stretch>
                <a:fillRect/>
              </a:stretch>
            </p:blipFill>
            <p:spPr>
              <a:xfrm>
                <a:off x="-7439435" y="20783879"/>
                <a:ext cx="522855" cy="497235"/>
              </a:xfrm>
              <a:prstGeom prst="rect">
                <a:avLst/>
              </a:prstGeom>
            </p:spPr>
          </p:pic>
          <p:sp>
            <p:nvSpPr>
              <p:cNvPr id="104" name="TextBox 103"/>
              <p:cNvSpPr txBox="1"/>
              <p:nvPr/>
            </p:nvSpPr>
            <p:spPr>
              <a:xfrm>
                <a:off x="-8027052" y="20748427"/>
                <a:ext cx="554960" cy="600164"/>
              </a:xfrm>
              <a:prstGeom prst="rect">
                <a:avLst/>
              </a:prstGeom>
              <a:noFill/>
            </p:spPr>
            <p:txBody>
              <a:bodyPr wrap="none" rtlCol="0">
                <a:spAutoFit/>
              </a:bodyPr>
              <a:lstStyle/>
              <a:p>
                <a:r>
                  <a:rPr lang="en-US" sz="3300" dirty="0"/>
                  <a:t>or</a:t>
                </a:r>
              </a:p>
            </p:txBody>
          </p:sp>
          <p:sp>
            <p:nvSpPr>
              <p:cNvPr id="105" name="TextBox 104"/>
              <p:cNvSpPr txBox="1"/>
              <p:nvPr/>
            </p:nvSpPr>
            <p:spPr>
              <a:xfrm>
                <a:off x="-8594836" y="20531149"/>
                <a:ext cx="567784" cy="1015663"/>
              </a:xfrm>
              <a:prstGeom prst="rect">
                <a:avLst/>
              </a:prstGeom>
              <a:noFill/>
            </p:spPr>
            <p:txBody>
              <a:bodyPr wrap="none" rtlCol="0">
                <a:spAutoFit/>
              </a:bodyPr>
              <a:lstStyle/>
              <a:p>
                <a:r>
                  <a:rPr lang="en-US" sz="6000" b="1" dirty="0">
                    <a:solidFill>
                      <a:srgbClr val="00B0F0"/>
                    </a:solidFill>
                  </a:rPr>
                  <a:t>=</a:t>
                </a:r>
                <a:endParaRPr lang="en-US" sz="6000" b="1" dirty="0"/>
              </a:p>
            </p:txBody>
          </p:sp>
        </p:grpSp>
        <p:sp>
          <p:nvSpPr>
            <p:cNvPr id="107" name="TextBox 106"/>
            <p:cNvSpPr txBox="1"/>
            <p:nvPr/>
          </p:nvSpPr>
          <p:spPr>
            <a:xfrm>
              <a:off x="533278" y="22352072"/>
              <a:ext cx="4765645" cy="861774"/>
            </a:xfrm>
            <a:prstGeom prst="rect">
              <a:avLst/>
            </a:prstGeom>
            <a:noFill/>
          </p:spPr>
          <p:txBody>
            <a:bodyPr wrap="square" rtlCol="0">
              <a:spAutoFit/>
            </a:bodyPr>
            <a:lstStyle/>
            <a:p>
              <a:r>
                <a:rPr lang="en-US" sz="5000" b="1" spc="-150" dirty="0">
                  <a:solidFill>
                    <a:schemeClr val="bg1">
                      <a:lumMod val="65000"/>
                    </a:schemeClr>
                  </a:solidFill>
                  <a:latin typeface="Avenir Black" charset="0"/>
                  <a:ea typeface="Avenir Black" charset="0"/>
                  <a:cs typeface="Avenir Black" charset="0"/>
                </a:rPr>
                <a:t>VARIABLES</a:t>
              </a:r>
            </a:p>
          </p:txBody>
        </p:sp>
        <p:pic>
          <p:nvPicPr>
            <p:cNvPr id="109" name="Picture 108"/>
            <p:cNvPicPr>
              <a:picLocks noChangeAspect="1"/>
            </p:cNvPicPr>
            <p:nvPr/>
          </p:nvPicPr>
          <p:blipFill>
            <a:blip r:embed="rId9"/>
            <a:stretch>
              <a:fillRect/>
            </a:stretch>
          </p:blipFill>
          <p:spPr>
            <a:xfrm>
              <a:off x="3253483" y="23237107"/>
              <a:ext cx="522855" cy="497235"/>
            </a:xfrm>
            <a:prstGeom prst="rect">
              <a:avLst/>
            </a:prstGeom>
          </p:spPr>
        </p:pic>
        <p:grpSp>
          <p:nvGrpSpPr>
            <p:cNvPr id="110" name="Group 109"/>
            <p:cNvGrpSpPr/>
            <p:nvPr/>
          </p:nvGrpSpPr>
          <p:grpSpPr>
            <a:xfrm>
              <a:off x="4486532" y="24052022"/>
              <a:ext cx="1678256" cy="1015663"/>
              <a:chOff x="-5247913" y="20593407"/>
              <a:chExt cx="1678256" cy="1015663"/>
            </a:xfrm>
          </p:grpSpPr>
          <p:pic>
            <p:nvPicPr>
              <p:cNvPr id="111" name="Picture 110"/>
              <p:cNvPicPr>
                <a:picLocks noChangeAspect="1"/>
              </p:cNvPicPr>
              <p:nvPr/>
            </p:nvPicPr>
            <p:blipFill>
              <a:blip r:embed="rId9"/>
              <a:stretch>
                <a:fillRect/>
              </a:stretch>
            </p:blipFill>
            <p:spPr>
              <a:xfrm>
                <a:off x="-4092512" y="20846137"/>
                <a:ext cx="522855" cy="497235"/>
              </a:xfrm>
              <a:prstGeom prst="rect">
                <a:avLst/>
              </a:prstGeom>
            </p:spPr>
          </p:pic>
          <p:sp>
            <p:nvSpPr>
              <p:cNvPr id="112" name="TextBox 111"/>
              <p:cNvSpPr txBox="1"/>
              <p:nvPr/>
            </p:nvSpPr>
            <p:spPr>
              <a:xfrm>
                <a:off x="-4680129" y="20810685"/>
                <a:ext cx="554960" cy="600164"/>
              </a:xfrm>
              <a:prstGeom prst="rect">
                <a:avLst/>
              </a:prstGeom>
              <a:noFill/>
            </p:spPr>
            <p:txBody>
              <a:bodyPr wrap="none" rtlCol="0">
                <a:spAutoFit/>
              </a:bodyPr>
              <a:lstStyle/>
              <a:p>
                <a:r>
                  <a:rPr lang="en-US" sz="3300" dirty="0"/>
                  <a:t>or</a:t>
                </a:r>
              </a:p>
            </p:txBody>
          </p:sp>
          <p:sp>
            <p:nvSpPr>
              <p:cNvPr id="113" name="TextBox 112"/>
              <p:cNvSpPr txBox="1"/>
              <p:nvPr/>
            </p:nvSpPr>
            <p:spPr>
              <a:xfrm>
                <a:off x="-5247913" y="20593407"/>
                <a:ext cx="567784" cy="1015663"/>
              </a:xfrm>
              <a:prstGeom prst="rect">
                <a:avLst/>
              </a:prstGeom>
              <a:noFill/>
            </p:spPr>
            <p:txBody>
              <a:bodyPr wrap="none" rtlCol="0">
                <a:spAutoFit/>
              </a:bodyPr>
              <a:lstStyle/>
              <a:p>
                <a:r>
                  <a:rPr lang="en-US" sz="6000" b="1" dirty="0">
                    <a:solidFill>
                      <a:srgbClr val="00B0F0"/>
                    </a:solidFill>
                  </a:rPr>
                  <a:t>=</a:t>
                </a:r>
                <a:endParaRPr lang="en-US" sz="6000" b="1" dirty="0"/>
              </a:p>
            </p:txBody>
          </p:sp>
        </p:grpSp>
      </p:grpSp>
      <p:grpSp>
        <p:nvGrpSpPr>
          <p:cNvPr id="27" name="Group 26"/>
          <p:cNvGrpSpPr/>
          <p:nvPr/>
        </p:nvGrpSpPr>
        <p:grpSpPr>
          <a:xfrm>
            <a:off x="15324521" y="22056857"/>
            <a:ext cx="5854406" cy="2938262"/>
            <a:chOff x="14476343" y="22220142"/>
            <a:chExt cx="5854406" cy="2938262"/>
          </a:xfrm>
        </p:grpSpPr>
        <p:sp>
          <p:nvSpPr>
            <p:cNvPr id="117" name="TextBox 116"/>
            <p:cNvSpPr txBox="1"/>
            <p:nvPr/>
          </p:nvSpPr>
          <p:spPr>
            <a:xfrm>
              <a:off x="14532964" y="22220142"/>
              <a:ext cx="5797785" cy="1631216"/>
            </a:xfrm>
            <a:prstGeom prst="rect">
              <a:avLst/>
            </a:prstGeom>
            <a:noFill/>
          </p:spPr>
          <p:txBody>
            <a:bodyPr wrap="square" rtlCol="0">
              <a:spAutoFit/>
            </a:bodyPr>
            <a:lstStyle/>
            <a:p>
              <a:r>
                <a:rPr lang="en-US" sz="5000" b="1" dirty="0">
                  <a:solidFill>
                    <a:schemeClr val="bg1">
                      <a:lumMod val="65000"/>
                    </a:schemeClr>
                  </a:solidFill>
                  <a:latin typeface="Avenir Black" charset="0"/>
                  <a:ea typeface="Avenir Black" charset="0"/>
                  <a:cs typeface="Avenir Black" charset="0"/>
                </a:rPr>
                <a:t>PRELIMINARY RESULTS</a:t>
              </a:r>
            </a:p>
          </p:txBody>
        </p:sp>
        <p:sp>
          <p:nvSpPr>
            <p:cNvPr id="118" name="TextBox 117"/>
            <p:cNvSpPr txBox="1"/>
            <p:nvPr/>
          </p:nvSpPr>
          <p:spPr>
            <a:xfrm>
              <a:off x="14476343" y="23911909"/>
              <a:ext cx="5090544" cy="1246495"/>
            </a:xfrm>
            <a:prstGeom prst="rect">
              <a:avLst/>
            </a:prstGeom>
            <a:noFill/>
          </p:spPr>
          <p:txBody>
            <a:bodyPr wrap="square" rtlCol="0">
              <a:spAutoFit/>
            </a:bodyPr>
            <a:lstStyle/>
            <a:p>
              <a:r>
                <a:rPr lang="en-US" sz="2500" dirty="0">
                  <a:latin typeface="Lucida Sans" charset="0"/>
                  <a:ea typeface="Lucida Sans" charset="0"/>
                  <a:cs typeface="Lucida Sans" charset="0"/>
                </a:rPr>
                <a:t>During pilot studies, all participants (N=3 of 3) found the rocking pleasant.</a:t>
              </a:r>
            </a:p>
          </p:txBody>
        </p:sp>
      </p:grpSp>
      <p:grpSp>
        <p:nvGrpSpPr>
          <p:cNvPr id="36" name="Group 35"/>
          <p:cNvGrpSpPr/>
          <p:nvPr/>
        </p:nvGrpSpPr>
        <p:grpSpPr>
          <a:xfrm>
            <a:off x="16987326" y="379279"/>
            <a:ext cx="3335499" cy="1708150"/>
            <a:chOff x="642543" y="573450"/>
            <a:chExt cx="3335499" cy="1708150"/>
          </a:xfrm>
        </p:grpSpPr>
        <p:pic>
          <p:nvPicPr>
            <p:cNvPr id="146" name="Picture 145"/>
            <p:cNvPicPr>
              <a:picLocks noChangeAspect="1"/>
            </p:cNvPicPr>
            <p:nvPr/>
          </p:nvPicPr>
          <p:blipFill rotWithShape="1">
            <a:blip r:embed="rId10">
              <a:extLst>
                <a:ext uri="{BEBA8EAE-BF5A-486C-A8C5-ECC9F3942E4B}">
                  <a14:imgProps xmlns:a14="http://schemas.microsoft.com/office/drawing/2010/main">
                    <a14:imgLayer r:embed="rId11">
                      <a14:imgEffect>
                        <a14:backgroundRemoval t="10000" b="90000" l="10000" r="90000"/>
                      </a14:imgEffect>
                    </a14:imgLayer>
                  </a14:imgProps>
                </a:ext>
              </a:extLst>
            </a:blip>
            <a:srcRect l="8690" t="7730" r="7897" b="6992"/>
            <a:stretch/>
          </p:blipFill>
          <p:spPr>
            <a:xfrm>
              <a:off x="642543" y="573450"/>
              <a:ext cx="1643329" cy="1680073"/>
            </a:xfrm>
            <a:prstGeom prst="rect">
              <a:avLst/>
            </a:prstGeom>
          </p:spPr>
        </p:pic>
        <p:pic>
          <p:nvPicPr>
            <p:cNvPr id="149" name="Picture 148"/>
            <p:cNvPicPr>
              <a:picLocks noChangeAspect="1"/>
            </p:cNvPicPr>
            <p:nvPr/>
          </p:nvPicPr>
          <p:blipFill rotWithShape="1">
            <a:blip r:embed="rId12">
              <a:extLst>
                <a:ext uri="{BEBA8EAE-BF5A-486C-A8C5-ECC9F3942E4B}">
                  <a14:imgProps xmlns:a14="http://schemas.microsoft.com/office/drawing/2010/main">
                    <a14:imgLayer r:embed="rId13">
                      <a14:imgEffect>
                        <a14:backgroundRemoval t="5143" b="100000" l="0" r="24167"/>
                      </a14:imgEffect>
                    </a14:imgLayer>
                  </a14:imgProps>
                </a:ext>
              </a:extLst>
            </a:blip>
            <a:srcRect r="74687"/>
            <a:stretch/>
          </p:blipFill>
          <p:spPr>
            <a:xfrm>
              <a:off x="2537385" y="621584"/>
              <a:ext cx="1440657" cy="1660016"/>
            </a:xfrm>
            <a:prstGeom prst="rect">
              <a:avLst/>
            </a:prstGeom>
          </p:spPr>
        </p:pic>
      </p:grpSp>
      <p:sp>
        <p:nvSpPr>
          <p:cNvPr id="152" name="TextBox 151"/>
          <p:cNvSpPr txBox="1"/>
          <p:nvPr/>
        </p:nvSpPr>
        <p:spPr>
          <a:xfrm>
            <a:off x="1533860" y="25969366"/>
            <a:ext cx="19191639" cy="1292662"/>
          </a:xfrm>
          <a:prstGeom prst="rect">
            <a:avLst/>
          </a:prstGeom>
          <a:noFill/>
        </p:spPr>
        <p:txBody>
          <a:bodyPr wrap="square" rtlCol="0">
            <a:spAutoFit/>
          </a:bodyPr>
          <a:lstStyle/>
          <a:p>
            <a:r>
              <a:rPr lang="en-US" sz="2800" b="1" dirty="0">
                <a:solidFill>
                  <a:srgbClr val="FFC000"/>
                </a:solidFill>
                <a:latin typeface="Avenir Black" charset="0"/>
                <a:ea typeface="Avenir Black" charset="0"/>
                <a:cs typeface="Avenir Black" charset="0"/>
              </a:rPr>
              <a:t>MANAN RAI, AMANDA SPYROPOULOS, MICHAEL UTTMARK, Prof. DORSA SADIGH, Dr. PABLO PAREDES</a:t>
            </a:r>
            <a:endParaRPr lang="en-US" sz="2800" dirty="0">
              <a:solidFill>
                <a:srgbClr val="FFC000"/>
              </a:solidFill>
              <a:latin typeface="Avenir Black" charset="0"/>
              <a:ea typeface="Avenir Black" charset="0"/>
              <a:cs typeface="Avenir Black" charset="0"/>
            </a:endParaRPr>
          </a:p>
          <a:p>
            <a:r>
              <a:rPr lang="en-US" sz="2400" dirty="0">
                <a:solidFill>
                  <a:schemeClr val="bg1"/>
                </a:solidFill>
                <a:latin typeface="Avenir Black" charset="0"/>
                <a:ea typeface="Avenir Black" charset="0"/>
                <a:cs typeface="Avenir Black" charset="0"/>
              </a:rPr>
              <a:t>School of Medicine, Stanford </a:t>
            </a:r>
            <a:r>
              <a:rPr lang="bg-BG" sz="2400" dirty="0">
                <a:solidFill>
                  <a:schemeClr val="bg1"/>
                </a:solidFill>
              </a:rPr>
              <a:t>• </a:t>
            </a:r>
            <a:r>
              <a:rPr lang="en-US" sz="2400" dirty="0">
                <a:solidFill>
                  <a:schemeClr val="bg1"/>
                </a:solidFill>
                <a:latin typeface="Avenir Black" charset="0"/>
                <a:ea typeface="Avenir Black" charset="0"/>
                <a:cs typeface="Avenir Black" charset="0"/>
              </a:rPr>
              <a:t>Pervasive Wellbeing Technology Lab, Precision Health and Integrated Diagnostics (PHIND) </a:t>
            </a:r>
            <a:r>
              <a:rPr lang="bg-BG" sz="2400" dirty="0">
                <a:solidFill>
                  <a:schemeClr val="bg1"/>
                </a:solidFill>
              </a:rPr>
              <a:t>• </a:t>
            </a:r>
            <a:r>
              <a:rPr lang="en-US" sz="2400" dirty="0">
                <a:solidFill>
                  <a:schemeClr val="bg1"/>
                </a:solidFill>
                <a:latin typeface="Avenir Black" charset="0"/>
                <a:ea typeface="Avenir Black" charset="0"/>
                <a:cs typeface="Avenir Black" charset="0"/>
              </a:rPr>
              <a:t>Department of Computer Science, Stanford | </a:t>
            </a:r>
            <a:r>
              <a:rPr lang="en-US" sz="2400" dirty="0" err="1">
                <a:solidFill>
                  <a:schemeClr val="bg1"/>
                </a:solidFill>
                <a:latin typeface="Avenir Black" charset="0"/>
                <a:ea typeface="Avenir Black" charset="0"/>
                <a:cs typeface="Avenir Black" charset="0"/>
              </a:rPr>
              <a:t>med.stanford.edu</a:t>
            </a:r>
            <a:r>
              <a:rPr lang="en-US" sz="2400" dirty="0">
                <a:solidFill>
                  <a:schemeClr val="bg1"/>
                </a:solidFill>
                <a:latin typeface="Avenir Black" charset="0"/>
                <a:ea typeface="Avenir Black" charset="0"/>
                <a:cs typeface="Avenir Black" charset="0"/>
              </a:rPr>
              <a:t>/</a:t>
            </a:r>
            <a:r>
              <a:rPr lang="en-US" sz="2400" dirty="0" err="1">
                <a:solidFill>
                  <a:schemeClr val="bg1"/>
                </a:solidFill>
                <a:latin typeface="Avenir Black" charset="0"/>
                <a:ea typeface="Avenir Black" charset="0"/>
                <a:cs typeface="Avenir Black" charset="0"/>
              </a:rPr>
              <a:t>pervasivewellbeingtech.html</a:t>
            </a:r>
            <a:endParaRPr lang="en-US" sz="2400" dirty="0">
              <a:solidFill>
                <a:schemeClr val="bg1"/>
              </a:solidFill>
              <a:latin typeface="Avenir Black" charset="0"/>
              <a:ea typeface="Avenir Black" charset="0"/>
              <a:cs typeface="Avenir Black" charset="0"/>
            </a:endParaRPr>
          </a:p>
        </p:txBody>
      </p:sp>
      <p:sp>
        <p:nvSpPr>
          <p:cNvPr id="76" name="Rectangle 75"/>
          <p:cNvSpPr/>
          <p:nvPr/>
        </p:nvSpPr>
        <p:spPr>
          <a:xfrm>
            <a:off x="1696133" y="16951096"/>
            <a:ext cx="8129719" cy="2839239"/>
          </a:xfrm>
          <a:prstGeom prst="rect">
            <a:avLst/>
          </a:prstGeom>
        </p:spPr>
        <p:txBody>
          <a:bodyPr wrap="square">
            <a:spAutoFit/>
          </a:bodyPr>
          <a:lstStyle/>
          <a:p>
            <a:r>
              <a:rPr lang="en-US" sz="2550" dirty="0">
                <a:latin typeface="Lucida Sans" charset="0"/>
                <a:ea typeface="Lucida Sans" charset="0"/>
                <a:cs typeface="Lucida Sans" charset="0"/>
              </a:rPr>
              <a:t>Design utilizes elevation of four corners to simulate rocking. Future iterations will utilize seat curvature-controlling model.</a:t>
            </a:r>
          </a:p>
          <a:p>
            <a:endParaRPr lang="en-US" sz="2550" dirty="0">
              <a:latin typeface="Lucida Sans" charset="0"/>
              <a:ea typeface="Lucida Sans" charset="0"/>
              <a:cs typeface="Lucida Sans" charset="0"/>
            </a:endParaRPr>
          </a:p>
          <a:p>
            <a:r>
              <a:rPr lang="en-US" sz="2550" dirty="0">
                <a:latin typeface="Lucida Sans" charset="0"/>
                <a:ea typeface="Lucida Sans" charset="0"/>
                <a:cs typeface="Lucida Sans" charset="0"/>
              </a:rPr>
              <a:t>Base frame supports vertical force, as well as lateral force on actuators when user sits in chair and actuators slant.</a:t>
            </a:r>
          </a:p>
        </p:txBody>
      </p:sp>
      <p:grpSp>
        <p:nvGrpSpPr>
          <p:cNvPr id="45" name="Group 44"/>
          <p:cNvGrpSpPr/>
          <p:nvPr/>
        </p:nvGrpSpPr>
        <p:grpSpPr>
          <a:xfrm>
            <a:off x="10895458" y="15329080"/>
            <a:ext cx="4674403" cy="5165747"/>
            <a:chOff x="4793557" y="15263828"/>
            <a:chExt cx="4674403" cy="5165747"/>
          </a:xfrm>
        </p:grpSpPr>
        <p:grpSp>
          <p:nvGrpSpPr>
            <p:cNvPr id="34" name="Group 33"/>
            <p:cNvGrpSpPr/>
            <p:nvPr/>
          </p:nvGrpSpPr>
          <p:grpSpPr>
            <a:xfrm>
              <a:off x="4793557" y="15521440"/>
              <a:ext cx="4674403" cy="4908135"/>
              <a:chOff x="5936416" y="15519948"/>
              <a:chExt cx="4674403" cy="4908135"/>
            </a:xfrm>
          </p:grpSpPr>
          <p:grpSp>
            <p:nvGrpSpPr>
              <p:cNvPr id="2" name="Group 1"/>
              <p:cNvGrpSpPr/>
              <p:nvPr/>
            </p:nvGrpSpPr>
            <p:grpSpPr>
              <a:xfrm>
                <a:off x="5936416" y="16084106"/>
                <a:ext cx="2577341" cy="4343977"/>
                <a:chOff x="2205878" y="16038814"/>
                <a:chExt cx="2858964" cy="4818635"/>
              </a:xfrm>
            </p:grpSpPr>
            <p:sp>
              <p:nvSpPr>
                <p:cNvPr id="11" name="TextBox 10"/>
                <p:cNvSpPr txBox="1"/>
                <p:nvPr/>
              </p:nvSpPr>
              <p:spPr>
                <a:xfrm rot="16200000">
                  <a:off x="655288" y="17589404"/>
                  <a:ext cx="4057120" cy="955939"/>
                </a:xfrm>
                <a:prstGeom prst="rect">
                  <a:avLst/>
                </a:prstGeom>
                <a:noFill/>
              </p:spPr>
              <p:txBody>
                <a:bodyPr wrap="square" rtlCol="0">
                  <a:spAutoFit/>
                </a:bodyPr>
                <a:lstStyle/>
                <a:p>
                  <a:pPr algn="ctr"/>
                  <a:r>
                    <a:rPr lang="en-US" sz="5000" b="1" dirty="0">
                      <a:solidFill>
                        <a:schemeClr val="bg1">
                          <a:lumMod val="65000"/>
                        </a:schemeClr>
                      </a:solidFill>
                      <a:latin typeface="Avenir Black" charset="0"/>
                      <a:ea typeface="Avenir Black" charset="0"/>
                      <a:cs typeface="Avenir Black" charset="0"/>
                    </a:rPr>
                    <a:t>CHAIR</a:t>
                  </a:r>
                </a:p>
              </p:txBody>
            </p:sp>
            <p:grpSp>
              <p:nvGrpSpPr>
                <p:cNvPr id="17" name="Group 16"/>
                <p:cNvGrpSpPr/>
                <p:nvPr/>
              </p:nvGrpSpPr>
              <p:grpSpPr>
                <a:xfrm>
                  <a:off x="2583970" y="16545379"/>
                  <a:ext cx="2480872" cy="4312070"/>
                  <a:chOff x="1730884" y="5716726"/>
                  <a:chExt cx="5990330" cy="10411961"/>
                </a:xfrm>
              </p:grpSpPr>
              <p:pic>
                <p:nvPicPr>
                  <p:cNvPr id="18" name="Picture 17"/>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a:off x="1730884" y="6920636"/>
                    <a:ext cx="4539987" cy="3701077"/>
                  </a:xfrm>
                  <a:prstGeom prst="rect">
                    <a:avLst/>
                  </a:prstGeom>
                </p:spPr>
              </p:pic>
              <p:pic>
                <p:nvPicPr>
                  <p:cNvPr id="20" name="Picture 19"/>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Lst>
                  </a:blip>
                  <a:stretch>
                    <a:fillRect/>
                  </a:stretch>
                </p:blipFill>
                <p:spPr>
                  <a:xfrm rot="20511207">
                    <a:off x="3603110" y="7180067"/>
                    <a:ext cx="4118104" cy="3357151"/>
                  </a:xfrm>
                  <a:prstGeom prst="rect">
                    <a:avLst/>
                  </a:prstGeom>
                </p:spPr>
              </p:pic>
              <p:sp>
                <p:nvSpPr>
                  <p:cNvPr id="21" name="TextBox 20"/>
                  <p:cNvSpPr txBox="1"/>
                  <p:nvPr/>
                </p:nvSpPr>
                <p:spPr>
                  <a:xfrm>
                    <a:off x="4354941" y="5716726"/>
                    <a:ext cx="1417735" cy="1978473"/>
                  </a:xfrm>
                  <a:prstGeom prst="rect">
                    <a:avLst/>
                  </a:prstGeom>
                  <a:noFill/>
                </p:spPr>
                <p:txBody>
                  <a:bodyPr wrap="none" rtlCol="0">
                    <a:spAutoFit/>
                  </a:bodyPr>
                  <a:lstStyle/>
                  <a:p>
                    <a:r>
                      <a:rPr lang="en-US" sz="4200" b="1" dirty="0">
                        <a:solidFill>
                          <a:schemeClr val="tx1">
                            <a:lumMod val="95000"/>
                            <a:lumOff val="5000"/>
                          </a:schemeClr>
                        </a:solidFill>
                        <a:latin typeface="Lucida Sans" charset="0"/>
                        <a:ea typeface="Lucida Sans" charset="0"/>
                        <a:cs typeface="Lucida Sans" charset="0"/>
                      </a:rPr>
                      <a:t>+</a:t>
                    </a:r>
                  </a:p>
                </p:txBody>
              </p:sp>
              <p:pic>
                <p:nvPicPr>
                  <p:cNvPr id="22" name="Picture 21"/>
                  <p:cNvPicPr>
                    <a:picLocks noChangeAspect="1"/>
                  </p:cNvPicPr>
                  <p:nvPr/>
                </p:nvPicPr>
                <p:blipFill>
                  <a:blip r:embed="rId16"/>
                  <a:stretch>
                    <a:fillRect/>
                  </a:stretch>
                </p:blipFill>
                <p:spPr>
                  <a:xfrm>
                    <a:off x="2550931" y="11447944"/>
                    <a:ext cx="3810000" cy="3810001"/>
                  </a:xfrm>
                  <a:prstGeom prst="rect">
                    <a:avLst/>
                  </a:prstGeom>
                </p:spPr>
              </p:pic>
              <p:pic>
                <p:nvPicPr>
                  <p:cNvPr id="23" name="Picture 22"/>
                  <p:cNvPicPr>
                    <a:picLocks noChangeAspect="1"/>
                  </p:cNvPicPr>
                  <p:nvPr/>
                </p:nvPicPr>
                <p:blipFill>
                  <a:blip r:embed="rId17">
                    <a:extLst>
                      <a:ext uri="{BEBA8EAE-BF5A-486C-A8C5-ECC9F3942E4B}">
                        <a14:imgProps xmlns:a14="http://schemas.microsoft.com/office/drawing/2010/main">
                          <a14:imgLayer r:embed="rId18">
                            <a14:imgEffect>
                              <a14:backgroundRemoval t="0" b="100000" l="9942" r="89474"/>
                            </a14:imgEffect>
                          </a14:imgLayer>
                        </a14:imgProps>
                      </a:ext>
                    </a:extLst>
                  </a:blip>
                  <a:stretch>
                    <a:fillRect/>
                  </a:stretch>
                </p:blipFill>
                <p:spPr>
                  <a:xfrm rot="15252796">
                    <a:off x="4765602" y="13442138"/>
                    <a:ext cx="2686550" cy="2686547"/>
                  </a:xfrm>
                  <a:prstGeom prst="rect">
                    <a:avLst/>
                  </a:prstGeom>
                </p:spPr>
              </p:pic>
              <p:sp>
                <p:nvSpPr>
                  <p:cNvPr id="24" name="TextBox 23"/>
                  <p:cNvSpPr txBox="1"/>
                  <p:nvPr/>
                </p:nvSpPr>
                <p:spPr>
                  <a:xfrm>
                    <a:off x="4238310" y="10063218"/>
                    <a:ext cx="1417735" cy="1978473"/>
                  </a:xfrm>
                  <a:prstGeom prst="rect">
                    <a:avLst/>
                  </a:prstGeom>
                  <a:noFill/>
                </p:spPr>
                <p:txBody>
                  <a:bodyPr wrap="none" rtlCol="0">
                    <a:spAutoFit/>
                  </a:bodyPr>
                  <a:lstStyle/>
                  <a:p>
                    <a:r>
                      <a:rPr lang="en-US" sz="4200" b="1" dirty="0">
                        <a:solidFill>
                          <a:schemeClr val="tx1">
                            <a:lumMod val="95000"/>
                            <a:lumOff val="5000"/>
                          </a:schemeClr>
                        </a:solidFill>
                        <a:latin typeface="Lucida Sans" charset="0"/>
                        <a:ea typeface="Lucida Sans" charset="0"/>
                        <a:cs typeface="Lucida Sans" charset="0"/>
                      </a:rPr>
                      <a:t>+</a:t>
                    </a:r>
                  </a:p>
                </p:txBody>
              </p:sp>
            </p:grpSp>
          </p:grpSp>
          <p:sp>
            <p:nvSpPr>
              <p:cNvPr id="30" name="TextBox 29"/>
              <p:cNvSpPr txBox="1"/>
              <p:nvPr/>
            </p:nvSpPr>
            <p:spPr>
              <a:xfrm>
                <a:off x="8367552" y="15519948"/>
                <a:ext cx="1374783" cy="861774"/>
              </a:xfrm>
              <a:prstGeom prst="rect">
                <a:avLst/>
              </a:prstGeom>
              <a:noFill/>
            </p:spPr>
            <p:txBody>
              <a:bodyPr wrap="square" rtlCol="0">
                <a:spAutoFit/>
              </a:bodyPr>
              <a:lstStyle/>
              <a:p>
                <a:r>
                  <a:rPr lang="en-US" sz="2500" dirty="0">
                    <a:latin typeface="Lucida Sans" charset="0"/>
                    <a:ea typeface="Lucida Sans" charset="0"/>
                    <a:cs typeface="Lucida Sans" charset="0"/>
                  </a:rPr>
                  <a:t>IKEA Chair</a:t>
                </a:r>
              </a:p>
            </p:txBody>
          </p:sp>
          <p:sp>
            <p:nvSpPr>
              <p:cNvPr id="31" name="TextBox 30"/>
              <p:cNvSpPr txBox="1"/>
              <p:nvPr/>
            </p:nvSpPr>
            <p:spPr>
              <a:xfrm>
                <a:off x="8198849" y="17167087"/>
                <a:ext cx="2206359" cy="861774"/>
              </a:xfrm>
              <a:prstGeom prst="rect">
                <a:avLst/>
              </a:prstGeom>
              <a:noFill/>
            </p:spPr>
            <p:txBody>
              <a:bodyPr wrap="square" rtlCol="0">
                <a:spAutoFit/>
              </a:bodyPr>
              <a:lstStyle/>
              <a:p>
                <a:r>
                  <a:rPr lang="en-US" sz="2500" dirty="0">
                    <a:latin typeface="Lucida Sans" charset="0"/>
                    <a:ea typeface="Lucida Sans" charset="0"/>
                    <a:cs typeface="Lucida Sans" charset="0"/>
                  </a:rPr>
                  <a:t>Linear</a:t>
                </a:r>
              </a:p>
              <a:p>
                <a:r>
                  <a:rPr lang="en-US" sz="2500" dirty="0">
                    <a:latin typeface="Lucida Sans" charset="0"/>
                    <a:ea typeface="Lucida Sans" charset="0"/>
                    <a:cs typeface="Lucida Sans" charset="0"/>
                  </a:rPr>
                  <a:t>Actuators</a:t>
                </a:r>
              </a:p>
            </p:txBody>
          </p:sp>
          <p:sp>
            <p:nvSpPr>
              <p:cNvPr id="32" name="TextBox 31"/>
              <p:cNvSpPr txBox="1"/>
              <p:nvPr/>
            </p:nvSpPr>
            <p:spPr>
              <a:xfrm>
                <a:off x="8084845" y="18431899"/>
                <a:ext cx="2525974" cy="1246495"/>
              </a:xfrm>
              <a:prstGeom prst="rect">
                <a:avLst/>
              </a:prstGeom>
              <a:noFill/>
            </p:spPr>
            <p:txBody>
              <a:bodyPr wrap="square" rtlCol="0">
                <a:spAutoFit/>
              </a:bodyPr>
              <a:lstStyle/>
              <a:p>
                <a:r>
                  <a:rPr lang="en-US" sz="2500" dirty="0">
                    <a:latin typeface="Lucida Sans" charset="0"/>
                    <a:ea typeface="Lucida Sans" charset="0"/>
                    <a:cs typeface="Lucida Sans" charset="0"/>
                  </a:rPr>
                  <a:t>Base Frame made with 80/20 Rods</a:t>
                </a:r>
              </a:p>
            </p:txBody>
          </p:sp>
        </p:grpSp>
        <p:pic>
          <p:nvPicPr>
            <p:cNvPr id="77" name="Picture 76"/>
            <p:cNvPicPr>
              <a:picLocks noChangeAspect="1"/>
            </p:cNvPicPr>
            <p:nvPr/>
          </p:nvPicPr>
          <p:blipFill rotWithShape="1">
            <a:blip r:embed="rId3">
              <a:extLst>
                <a:ext uri="{28A0092B-C50C-407E-A947-70E740481C1C}">
                  <a14:useLocalDpi xmlns:a14="http://schemas.microsoft.com/office/drawing/2010/main" val="0"/>
                </a:ext>
              </a:extLst>
            </a:blip>
            <a:srcRect l="21081" t="6456" r="8270" b="40379"/>
            <a:stretch/>
          </p:blipFill>
          <p:spPr>
            <a:xfrm>
              <a:off x="5633056" y="15263828"/>
              <a:ext cx="1518655" cy="1393311"/>
            </a:xfrm>
            <a:prstGeom prst="rect">
              <a:avLst/>
            </a:prstGeom>
          </p:spPr>
        </p:pic>
      </p:grpSp>
      <p:sp>
        <p:nvSpPr>
          <p:cNvPr id="78" name="Rectangle 77"/>
          <p:cNvSpPr/>
          <p:nvPr/>
        </p:nvSpPr>
        <p:spPr>
          <a:xfrm>
            <a:off x="11069869" y="12136920"/>
            <a:ext cx="8777129" cy="1661993"/>
          </a:xfrm>
          <a:prstGeom prst="rect">
            <a:avLst/>
          </a:prstGeom>
        </p:spPr>
        <p:txBody>
          <a:bodyPr wrap="square">
            <a:spAutoFit/>
          </a:bodyPr>
          <a:lstStyle/>
          <a:p>
            <a:pPr algn="r"/>
            <a:r>
              <a:rPr lang="en-US" sz="2550" dirty="0">
                <a:latin typeface="Lucida Sans" charset="0"/>
                <a:ea typeface="Lucida Sans" charset="0"/>
                <a:cs typeface="Lucida Sans" charset="0"/>
              </a:rPr>
              <a:t>Rocking induces sensory stimulations in the somatosensory cortex, which informs a wake-sleep state transition in one of three possible ways, suggesting that rocking is relaxing.</a:t>
            </a:r>
          </a:p>
        </p:txBody>
      </p:sp>
      <p:grpSp>
        <p:nvGrpSpPr>
          <p:cNvPr id="42" name="Group 41"/>
          <p:cNvGrpSpPr/>
          <p:nvPr/>
        </p:nvGrpSpPr>
        <p:grpSpPr>
          <a:xfrm>
            <a:off x="7344785" y="22176424"/>
            <a:ext cx="7513844" cy="3259163"/>
            <a:chOff x="6757863" y="22176419"/>
            <a:chExt cx="7513844" cy="3259163"/>
          </a:xfrm>
        </p:grpSpPr>
        <p:grpSp>
          <p:nvGrpSpPr>
            <p:cNvPr id="9" name="Group 8"/>
            <p:cNvGrpSpPr/>
            <p:nvPr/>
          </p:nvGrpSpPr>
          <p:grpSpPr>
            <a:xfrm>
              <a:off x="6757863" y="22176419"/>
              <a:ext cx="7513844" cy="3259163"/>
              <a:chOff x="5745496" y="22307047"/>
              <a:chExt cx="7513844" cy="3259163"/>
            </a:xfrm>
          </p:grpSpPr>
          <p:sp>
            <p:nvSpPr>
              <p:cNvPr id="114" name="TextBox 113"/>
              <p:cNvSpPr txBox="1"/>
              <p:nvPr/>
            </p:nvSpPr>
            <p:spPr>
              <a:xfrm>
                <a:off x="6438104" y="22307047"/>
                <a:ext cx="6323303" cy="861774"/>
              </a:xfrm>
              <a:prstGeom prst="rect">
                <a:avLst/>
              </a:prstGeom>
              <a:noFill/>
            </p:spPr>
            <p:txBody>
              <a:bodyPr wrap="square" rtlCol="0">
                <a:spAutoFit/>
              </a:bodyPr>
              <a:lstStyle/>
              <a:p>
                <a:r>
                  <a:rPr lang="en-US" sz="5000" b="1" spc="-150" dirty="0">
                    <a:solidFill>
                      <a:schemeClr val="bg1">
                        <a:lumMod val="65000"/>
                      </a:schemeClr>
                    </a:solidFill>
                    <a:latin typeface="Avenir Black" charset="0"/>
                    <a:ea typeface="Avenir Black" charset="0"/>
                    <a:cs typeface="Avenir Black" charset="0"/>
                  </a:rPr>
                  <a:t>STUDY</a:t>
                </a:r>
              </a:p>
            </p:txBody>
          </p:sp>
          <p:sp>
            <p:nvSpPr>
              <p:cNvPr id="115" name="TextBox 114"/>
              <p:cNvSpPr txBox="1"/>
              <p:nvPr/>
            </p:nvSpPr>
            <p:spPr>
              <a:xfrm>
                <a:off x="8010352" y="23365608"/>
                <a:ext cx="5248988" cy="2200602"/>
              </a:xfrm>
              <a:prstGeom prst="rect">
                <a:avLst/>
              </a:prstGeom>
              <a:noFill/>
            </p:spPr>
            <p:txBody>
              <a:bodyPr wrap="square" rtlCol="0">
                <a:spAutoFit/>
              </a:bodyPr>
              <a:lstStyle/>
              <a:p>
                <a:pPr algn="just"/>
                <a:r>
                  <a:rPr lang="en-US" sz="2500" dirty="0">
                    <a:latin typeface="Lucida Sans" charset="0"/>
                    <a:ea typeface="Lucida Sans" charset="0"/>
                    <a:cs typeface="Lucida Sans" charset="0"/>
                  </a:rPr>
                  <a:t>Static </a:t>
                </a:r>
                <a:r>
                  <a:rPr lang="en-US" sz="2700" dirty="0">
                    <a:latin typeface="Calibri" charset="0"/>
                    <a:ea typeface="Calibri" charset="0"/>
                    <a:cs typeface="Calibri" charset="0"/>
                  </a:rPr>
                  <a:t>1/6</a:t>
                </a:r>
                <a:r>
                  <a:rPr lang="en-US" sz="2500" dirty="0">
                    <a:latin typeface="Lucida Sans" charset="0"/>
                    <a:ea typeface="Lucida Sans" charset="0"/>
                    <a:cs typeface="Lucida Sans" charset="0"/>
                  </a:rPr>
                  <a:t> Hz sideways rocking</a:t>
                </a:r>
              </a:p>
              <a:p>
                <a:endParaRPr lang="en-US" sz="1000" dirty="0">
                  <a:latin typeface="Lucida Sans" charset="0"/>
                  <a:ea typeface="Lucida Sans" charset="0"/>
                  <a:cs typeface="Lucida Sans" charset="0"/>
                </a:endParaRPr>
              </a:p>
              <a:p>
                <a:r>
                  <a:rPr lang="en-US" sz="2500" dirty="0">
                    <a:latin typeface="Lucida Sans" charset="0"/>
                    <a:ea typeface="Lucida Sans" charset="0"/>
                    <a:cs typeface="Lucida Sans" charset="0"/>
                  </a:rPr>
                  <a:t>Combination of the Sing-a-Song stress test, Mental Math problems, Whack-a-Mole test, and the Trier Social Stress Test</a:t>
                </a:r>
              </a:p>
            </p:txBody>
          </p:sp>
          <p:sp>
            <p:nvSpPr>
              <p:cNvPr id="116" name="TextBox 115"/>
              <p:cNvSpPr txBox="1"/>
              <p:nvPr/>
            </p:nvSpPr>
            <p:spPr>
              <a:xfrm>
                <a:off x="5745496" y="23357109"/>
                <a:ext cx="2215363" cy="1015663"/>
              </a:xfrm>
              <a:prstGeom prst="rect">
                <a:avLst/>
              </a:prstGeom>
              <a:noFill/>
            </p:spPr>
            <p:txBody>
              <a:bodyPr wrap="square" rtlCol="0">
                <a:spAutoFit/>
              </a:bodyPr>
              <a:lstStyle/>
              <a:p>
                <a:pPr algn="r"/>
                <a:r>
                  <a:rPr lang="en-US" sz="2500" b="1" dirty="0">
                    <a:latin typeface="Lucida Sans" charset="0"/>
                    <a:ea typeface="Lucida Sans" charset="0"/>
                    <a:cs typeface="Lucida Sans" charset="0"/>
                  </a:rPr>
                  <a:t>Stimulus</a:t>
                </a:r>
              </a:p>
              <a:p>
                <a:pPr algn="ctr"/>
                <a:endParaRPr lang="en-US" sz="1000" b="1" dirty="0">
                  <a:latin typeface="Lucida Sans" charset="0"/>
                  <a:ea typeface="Lucida Sans" charset="0"/>
                  <a:cs typeface="Lucida Sans" charset="0"/>
                </a:endParaRPr>
              </a:p>
              <a:p>
                <a:pPr algn="ctr"/>
                <a:r>
                  <a:rPr lang="en-US" sz="2500" b="1" dirty="0">
                    <a:latin typeface="Lucida Sans" charset="0"/>
                    <a:ea typeface="Lucida Sans" charset="0"/>
                    <a:cs typeface="Lucida Sans" charset="0"/>
                  </a:rPr>
                  <a:t>Task</a:t>
                </a:r>
              </a:p>
            </p:txBody>
          </p:sp>
        </p:grpSp>
        <p:cxnSp>
          <p:nvCxnSpPr>
            <p:cNvPr id="79" name="Straight Connector 78"/>
            <p:cNvCxnSpPr/>
            <p:nvPr/>
          </p:nvCxnSpPr>
          <p:spPr>
            <a:xfrm>
              <a:off x="7222954" y="23748624"/>
              <a:ext cx="701609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4187111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7030</TotalTime>
  <Words>325</Words>
  <Application>Microsoft Macintosh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Avenir Black</vt:lpstr>
      <vt:lpstr>Avenir Book</vt:lpstr>
      <vt:lpstr>Calibri</vt:lpstr>
      <vt:lpstr>Calibri Light</vt:lpstr>
      <vt:lpstr>Lucida Sans</vt:lpstr>
      <vt:lpstr>Arial</vt:lpstr>
      <vt:lpstr>Office Theme</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Manan Rai</dc:creator>
  <cp:lastModifiedBy>Manan Rai</cp:lastModifiedBy>
  <cp:revision>169</cp:revision>
  <cp:lastPrinted>2018-08-30T00:05:54Z</cp:lastPrinted>
  <dcterms:created xsi:type="dcterms:W3CDTF">2018-08-26T06:13:41Z</dcterms:created>
  <dcterms:modified xsi:type="dcterms:W3CDTF">2018-08-31T03:23:50Z</dcterms:modified>
</cp:coreProperties>
</file>

<file path=docProps/thumbnail.jpeg>
</file>